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6" r:id="rId1"/>
  </p:sldMasterIdLst>
  <p:notesMasterIdLst>
    <p:notesMasterId r:id="rId15"/>
  </p:notesMasterIdLst>
  <p:handoutMasterIdLst>
    <p:handoutMasterId r:id="rId16"/>
  </p:handoutMasterIdLst>
  <p:sldIdLst>
    <p:sldId id="256" r:id="rId2"/>
    <p:sldId id="274" r:id="rId3"/>
    <p:sldId id="304" r:id="rId4"/>
    <p:sldId id="302" r:id="rId5"/>
    <p:sldId id="309" r:id="rId6"/>
    <p:sldId id="303" r:id="rId7"/>
    <p:sldId id="307" r:id="rId8"/>
    <p:sldId id="310" r:id="rId9"/>
    <p:sldId id="311" r:id="rId10"/>
    <p:sldId id="306" r:id="rId11"/>
    <p:sldId id="308" r:id="rId12"/>
    <p:sldId id="305" r:id="rId13"/>
    <p:sldId id="279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12"/>
    <p:restoredTop sz="92833"/>
  </p:normalViewPr>
  <p:slideViewPr>
    <p:cSldViewPr snapToGrid="0" snapToObjects="1">
      <p:cViewPr>
        <p:scale>
          <a:sx n="110" d="100"/>
          <a:sy n="110" d="100"/>
        </p:scale>
        <p:origin x="408" y="7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10" d="100"/>
          <a:sy n="110" d="100"/>
        </p:scale>
        <p:origin x="3144" y="16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3A3CD4F-215A-5241-9712-83B28B08DAD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E7F0528-3982-A54C-8E9C-808A5E83890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6E4319-AE8B-244B-B51B-94890D672056}" type="datetimeFigureOut">
              <a:rPr lang="en-US" smtClean="0"/>
              <a:t>11/10/18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3B005A-E9BA-D345-AAF4-529FB7ABBFA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B09C42-B0B7-8343-9BDA-75D873E3A57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DB9919-D9B3-524C-B361-B8183417F8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5935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C20C77-013C-CF4F-B939-23488C0A65C3}" type="datetimeFigureOut">
              <a:rPr lang="en-US" smtClean="0"/>
              <a:t>11/10/18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E6CBBB-6ED7-1C47-A953-F8AC3A163B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48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E6CBBB-6ED7-1C47-A953-F8AC3A163B6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0938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noFill/>
          <a:ln>
            <a:noFill/>
          </a:ln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32705-01DD-7348-BC07-6867A354A961}" type="datetimeFigureOut">
              <a:rPr lang="en-US" smtClean="0"/>
              <a:t>11/10/18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A8C5E-B455-D04A-940B-A92419A7BF7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0500" y="6096000"/>
            <a:ext cx="7121500" cy="762000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11" name="Straight Connector 10"/>
          <p:cNvCxnSpPr/>
          <p:nvPr userDrawn="1"/>
        </p:nvCxnSpPr>
        <p:spPr>
          <a:xfrm>
            <a:off x="1524000" y="3510669"/>
            <a:ext cx="9144000" cy="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32705-01DD-7348-BC07-6867A354A961}" type="datetimeFigureOut">
              <a:rPr lang="en-US" smtClean="0"/>
              <a:t>11/10/18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A8C5E-B455-D04A-940B-A92419A7BF7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32705-01DD-7348-BC07-6867A354A961}" type="datetimeFigureOut">
              <a:rPr lang="en-US" smtClean="0"/>
              <a:t>11/10/18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A8C5E-B455-D04A-940B-A92419A7BF7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32705-01DD-7348-BC07-6867A354A961}" type="datetimeFigureOut">
              <a:rPr lang="en-US" smtClean="0"/>
              <a:t>11/10/18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A8C5E-B455-D04A-940B-A92419A7BF7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32705-01DD-7348-BC07-6867A354A961}" type="datetimeFigureOut">
              <a:rPr lang="en-US" smtClean="0"/>
              <a:t>11/10/18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A8C5E-B455-D04A-940B-A92419A7BF7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32705-01DD-7348-BC07-6867A354A961}" type="datetimeFigureOut">
              <a:rPr lang="en-US" smtClean="0"/>
              <a:t>11/10/18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A8C5E-B455-D04A-940B-A92419A7BF7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32705-01DD-7348-BC07-6867A354A961}" type="datetimeFigureOut">
              <a:rPr lang="en-US" smtClean="0"/>
              <a:t>11/10/18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A8C5E-B455-D04A-940B-A92419A7BF7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32705-01DD-7348-BC07-6867A354A961}" type="datetimeFigureOut">
              <a:rPr lang="en-US" smtClean="0"/>
              <a:t>11/10/18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A8C5E-B455-D04A-940B-A92419A7BF7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32705-01DD-7348-BC07-6867A354A961}" type="datetimeFigureOut">
              <a:rPr lang="en-US" smtClean="0"/>
              <a:t>11/10/18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A8C5E-B455-D04A-940B-A92419A7BF7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32705-01DD-7348-BC07-6867A354A961}" type="datetimeFigureOut">
              <a:rPr lang="en-US" smtClean="0"/>
              <a:t>11/10/18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A8C5E-B455-D04A-940B-A92419A7BF7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32705-01DD-7348-BC07-6867A354A961}" type="datetimeFigureOut">
              <a:rPr lang="en-US" smtClean="0"/>
              <a:t>11/10/18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A8C5E-B455-D04A-940B-A92419A7BF7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4178" y="46516"/>
            <a:ext cx="11921066" cy="5408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04088" y="638234"/>
            <a:ext cx="6141155" cy="5581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11/10/18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7A8C5E-B455-D04A-940B-A92419A7BF7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6128" y="6391922"/>
            <a:ext cx="4355872" cy="466078"/>
          </a:xfrm>
          <a:prstGeom prst="rect">
            <a:avLst/>
          </a:prstGeom>
        </p:spPr>
      </p:pic>
      <p:cxnSp>
        <p:nvCxnSpPr>
          <p:cNvPr id="8" name="Straight Connector 7"/>
          <p:cNvCxnSpPr/>
          <p:nvPr userDrawn="1"/>
        </p:nvCxnSpPr>
        <p:spPr>
          <a:xfrm>
            <a:off x="124178" y="602661"/>
            <a:ext cx="11921066" cy="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3578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tif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xdmod.ccr.buffalo.edu/" TargetMode="External"/><Relationship Id="rId2" Type="http://schemas.openxmlformats.org/officeDocument/2006/relationships/hyperlink" Target="http://open.xdmod.org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tiff"/><Relationship Id="rId5" Type="http://schemas.openxmlformats.org/officeDocument/2006/relationships/image" Target="../media/image18.png"/><Relationship Id="rId4" Type="http://schemas.openxmlformats.org/officeDocument/2006/relationships/hyperlink" Target="https://github.com/ubccr-slurm-simulator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access.redhat.com/security/vulnerabilities/speculativeexecution" TargetMode="External"/><Relationship Id="rId2" Type="http://schemas.openxmlformats.org/officeDocument/2006/relationships/hyperlink" Target="https://meltdownattack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tiff"/><Relationship Id="rId5" Type="http://schemas.openxmlformats.org/officeDocument/2006/relationships/image" Target="../media/image3.tiff"/><Relationship Id="rId4" Type="http://schemas.openxmlformats.org/officeDocument/2006/relationships/hyperlink" Target="https://access.redhat.com/articles/3311301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7" Type="http://schemas.openxmlformats.org/officeDocument/2006/relationships/image" Target="../media/image12.png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tiff"/><Relationship Id="rId5" Type="http://schemas.openxmlformats.org/officeDocument/2006/relationships/image" Target="../media/image10.png"/><Relationship Id="rId4" Type="http://schemas.openxmlformats.org/officeDocument/2006/relationships/image" Target="../media/image9.tif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1845" y="1136976"/>
            <a:ext cx="11128310" cy="2387600"/>
          </a:xfrm>
        </p:spPr>
        <p:txBody>
          <a:bodyPr>
            <a:noAutofit/>
          </a:bodyPr>
          <a:lstStyle/>
          <a:p>
            <a:r>
              <a:rPr lang="en-US" sz="4800" dirty="0"/>
              <a:t>Studying Effects of Meltdown and </a:t>
            </a:r>
            <a:r>
              <a:rPr lang="en-US" sz="4800" dirty="0" err="1"/>
              <a:t>Spectre</a:t>
            </a:r>
            <a:r>
              <a:rPr lang="en-US" sz="4800" dirty="0"/>
              <a:t> Patches on the Performance of HPC Applications Using Application Kernel Module of </a:t>
            </a:r>
            <a:r>
              <a:rPr lang="en-US" sz="4800" dirty="0" err="1"/>
              <a:t>XDMoD</a:t>
            </a:r>
            <a:endParaRPr lang="en-US" sz="4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Nikolay A. Simakov</a:t>
            </a:r>
            <a:r>
              <a:rPr lang="en-US" dirty="0"/>
              <a:t>, Martins D. </a:t>
            </a:r>
            <a:r>
              <a:rPr lang="en-US" dirty="0" err="1"/>
              <a:t>Innus</a:t>
            </a:r>
            <a:r>
              <a:rPr lang="en-US" dirty="0"/>
              <a:t>, Matthew D. Jones, </a:t>
            </a:r>
            <a:r>
              <a:rPr lang="en-US" dirty="0" err="1"/>
              <a:t>Ohad</a:t>
            </a:r>
            <a:r>
              <a:rPr lang="en-US" dirty="0"/>
              <a:t> Katz, Joseph P. White, Ryan </a:t>
            </a:r>
            <a:r>
              <a:rPr lang="en-US" dirty="0" err="1"/>
              <a:t>Rathsam</a:t>
            </a:r>
            <a:r>
              <a:rPr lang="en-US" dirty="0"/>
              <a:t>, Steven M. Gallo, Robert L. DeLeon and Thomas R. </a:t>
            </a:r>
            <a:r>
              <a:rPr lang="en-US" dirty="0" err="1"/>
              <a:t>Furlani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0" y="6488668"/>
            <a:ext cx="44005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November 11, 2018, HPCSYSPROS18 at SC18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C91F5B1-E5F3-9841-AF96-B07D789D86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5399" y="4962506"/>
            <a:ext cx="2362200" cy="9107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F922F17-9221-C24D-9E15-BD28222400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1998" y="4772146"/>
            <a:ext cx="877425" cy="143058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771E40C-89DA-E340-8D59-BA3D89845F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92779" y="4772146"/>
            <a:ext cx="1546024" cy="1220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774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89BAF21-C0F8-FD41-8AC1-E700D2DFF5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948267"/>
            <a:ext cx="7601280" cy="5496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B1C71B2-A529-5A4D-90E0-CBD1F66098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Parallel Performance Impact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98456A-EEA0-114F-930D-060677FCE2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96222" y="948267"/>
            <a:ext cx="4649021" cy="5271558"/>
          </a:xfrm>
        </p:spPr>
        <p:txBody>
          <a:bodyPr>
            <a:normAutofit/>
          </a:bodyPr>
          <a:lstStyle/>
          <a:p>
            <a:pPr algn="just"/>
            <a:r>
              <a:rPr lang="en-US" sz="2400" dirty="0"/>
              <a:t>Analyzed performance metrics from continuous performance monitoring on production CCR UB-HPC cluster</a:t>
            </a:r>
          </a:p>
          <a:p>
            <a:pPr algn="just"/>
            <a:endParaRPr lang="en-US" sz="2400" dirty="0"/>
          </a:p>
          <a:p>
            <a:pPr algn="just"/>
            <a:r>
              <a:rPr lang="en-US" sz="2400" dirty="0"/>
              <a:t>NAMD, </a:t>
            </a:r>
            <a:r>
              <a:rPr lang="en-US" sz="2400" dirty="0" err="1"/>
              <a:t>NWChem</a:t>
            </a:r>
            <a:r>
              <a:rPr lang="en-US" sz="2400" dirty="0"/>
              <a:t> and ENZO do exhibit a significant degradation of their performance as the number of nodes increases. </a:t>
            </a:r>
          </a:p>
          <a:p>
            <a:pPr algn="just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826829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F7D080-9F58-AD46-8AFE-10DEE1A267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3AA640-71C6-C74C-8363-6A4AAA36C3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24B8FE21-1B28-254F-AEFE-BBC5E094E1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61608"/>
            <a:ext cx="12211699" cy="6796392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0220BFD-667A-6F45-9336-3080E058A1B3}"/>
              </a:ext>
            </a:extLst>
          </p:cNvPr>
          <p:cNvGrpSpPr/>
          <p:nvPr/>
        </p:nvGrpSpPr>
        <p:grpSpPr>
          <a:xfrm>
            <a:off x="2616878" y="5185458"/>
            <a:ext cx="2290788" cy="1404790"/>
            <a:chOff x="2616878" y="5185458"/>
            <a:chExt cx="2290788" cy="1404790"/>
          </a:xfrm>
        </p:grpSpPr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91D827F5-5453-A341-9BAE-FB0033578B0E}"/>
                </a:ext>
              </a:extLst>
            </p:cNvPr>
            <p:cNvSpPr/>
            <p:nvPr/>
          </p:nvSpPr>
          <p:spPr>
            <a:xfrm>
              <a:off x="2616878" y="5849402"/>
              <a:ext cx="1735203" cy="740846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Update to Centos 7.4</a:t>
              </a: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EDF66E39-CEBC-BA4C-9E33-4FA1C44DCAC5}"/>
                </a:ext>
              </a:extLst>
            </p:cNvPr>
            <p:cNvCxnSpPr>
              <a:stCxn id="8" idx="0"/>
            </p:cNvCxnSpPr>
            <p:nvPr/>
          </p:nvCxnSpPr>
          <p:spPr>
            <a:xfrm flipV="1">
              <a:off x="3484480" y="5185458"/>
              <a:ext cx="1423186" cy="663944"/>
            </a:xfrm>
            <a:prstGeom prst="straightConnector1">
              <a:avLst/>
            </a:prstGeom>
            <a:ln w="50800">
              <a:tailEnd type="arrow" w="lg" len="lg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7C5FFAB2-5732-F246-9ED4-22422760BB92}"/>
              </a:ext>
            </a:extLst>
          </p:cNvPr>
          <p:cNvGrpSpPr/>
          <p:nvPr/>
        </p:nvGrpSpPr>
        <p:grpSpPr>
          <a:xfrm>
            <a:off x="4655952" y="2375224"/>
            <a:ext cx="1735203" cy="2231500"/>
            <a:chOff x="4655952" y="2375224"/>
            <a:chExt cx="1735203" cy="2231500"/>
          </a:xfrm>
        </p:grpSpPr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E00ED3DB-A02B-404B-B4D7-E39BDE4F24F1}"/>
                </a:ext>
              </a:extLst>
            </p:cNvPr>
            <p:cNvSpPr/>
            <p:nvPr/>
          </p:nvSpPr>
          <p:spPr>
            <a:xfrm>
              <a:off x="4655952" y="2375224"/>
              <a:ext cx="1735203" cy="911985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err="1"/>
                <a:t>Metdown</a:t>
              </a:r>
              <a:r>
                <a:rPr lang="en-US" dirty="0"/>
                <a:t> </a:t>
              </a:r>
              <a:r>
                <a:rPr lang="en-US" dirty="0" err="1"/>
                <a:t>Spectre</a:t>
              </a:r>
              <a:r>
                <a:rPr lang="en-US" dirty="0"/>
                <a:t> Initial Remedy</a:t>
              </a: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25E255CD-8A33-AA45-97A6-2D73A6FC1B93}"/>
                </a:ext>
              </a:extLst>
            </p:cNvPr>
            <p:cNvCxnSpPr>
              <a:cxnSpLocks/>
              <a:stCxn id="11" idx="2"/>
            </p:cNvCxnSpPr>
            <p:nvPr/>
          </p:nvCxnSpPr>
          <p:spPr>
            <a:xfrm>
              <a:off x="5523554" y="3287209"/>
              <a:ext cx="867601" cy="1319515"/>
            </a:xfrm>
            <a:prstGeom prst="straightConnector1">
              <a:avLst/>
            </a:prstGeom>
            <a:ln w="50800">
              <a:tailEnd type="arrow" w="lg" len="lg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8F8087BE-089F-9740-B168-1CF74B3FA3C3}"/>
              </a:ext>
            </a:extLst>
          </p:cNvPr>
          <p:cNvGrpSpPr/>
          <p:nvPr/>
        </p:nvGrpSpPr>
        <p:grpSpPr>
          <a:xfrm>
            <a:off x="10107105" y="5347504"/>
            <a:ext cx="1735203" cy="1412078"/>
            <a:chOff x="10107105" y="5347504"/>
            <a:chExt cx="1735203" cy="1412078"/>
          </a:xfrm>
        </p:grpSpPr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8E4C2C11-D94F-EE4C-B4F9-9D18E4EF2146}"/>
                </a:ext>
              </a:extLst>
            </p:cNvPr>
            <p:cNvSpPr/>
            <p:nvPr/>
          </p:nvSpPr>
          <p:spPr>
            <a:xfrm>
              <a:off x="10107105" y="6018736"/>
              <a:ext cx="1735203" cy="740846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err="1"/>
                <a:t>Metdown</a:t>
              </a:r>
              <a:r>
                <a:rPr lang="en-US" dirty="0"/>
                <a:t> </a:t>
              </a:r>
              <a:r>
                <a:rPr lang="en-US" dirty="0" err="1"/>
                <a:t>Spectre</a:t>
              </a:r>
              <a:r>
                <a:rPr lang="en-US" dirty="0"/>
                <a:t> Second Gen.  Remedy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EF01F0AD-21F1-0C40-A609-FCDCEC50E577}"/>
                </a:ext>
              </a:extLst>
            </p:cNvPr>
            <p:cNvCxnSpPr>
              <a:cxnSpLocks/>
              <a:stCxn id="13" idx="0"/>
            </p:cNvCxnSpPr>
            <p:nvPr/>
          </p:nvCxnSpPr>
          <p:spPr>
            <a:xfrm flipH="1" flipV="1">
              <a:off x="10359343" y="5347504"/>
              <a:ext cx="615364" cy="671232"/>
            </a:xfrm>
            <a:prstGeom prst="straightConnector1">
              <a:avLst/>
            </a:prstGeom>
            <a:ln w="50800">
              <a:tailEnd type="arrow" w="lg" len="lg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62286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1C71B2-A529-5A4D-90E0-CBD1F66098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Conclusions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BA15349-CFBF-F341-9127-A3DB2ADB13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3031" y="587323"/>
            <a:ext cx="8923663" cy="5581591"/>
          </a:xfrm>
        </p:spPr>
        <p:txBody>
          <a:bodyPr>
            <a:noAutofit/>
          </a:bodyPr>
          <a:lstStyle/>
          <a:p>
            <a:pPr algn="just"/>
            <a:r>
              <a:rPr lang="en-US" sz="2200" dirty="0"/>
              <a:t>In addition to continuous HPC system performance monitoring for quality of service, the application kernel module of </a:t>
            </a:r>
            <a:r>
              <a:rPr lang="en-US" sz="2200" dirty="0" err="1"/>
              <a:t>XDMoD</a:t>
            </a:r>
            <a:r>
              <a:rPr lang="en-US" sz="2200" dirty="0"/>
              <a:t> also allows rapid benchmarking of HPC systems to identify the impact of a particular change on the system.</a:t>
            </a:r>
          </a:p>
          <a:p>
            <a:pPr lvl="1" algn="just"/>
            <a:r>
              <a:rPr lang="en-US" sz="2200" dirty="0"/>
              <a:t>We are planning to improve application kernel performance monitoring module of </a:t>
            </a:r>
            <a:r>
              <a:rPr lang="en-US" sz="2200" dirty="0" err="1"/>
              <a:t>XDMoD</a:t>
            </a:r>
            <a:r>
              <a:rPr lang="en-US" sz="2200" dirty="0"/>
              <a:t> interface to facilitate such benchmarking</a:t>
            </a:r>
          </a:p>
          <a:p>
            <a:pPr algn="just"/>
            <a:r>
              <a:rPr lang="en-US" sz="2200" dirty="0"/>
              <a:t>The original security patches have a significant degrading effect on multiple metrics, most notably MPI calls and file metadata operations. Many other metrics show little to no change.</a:t>
            </a:r>
          </a:p>
          <a:p>
            <a:pPr algn="just"/>
            <a:r>
              <a:rPr lang="en-US" sz="2200" dirty="0"/>
              <a:t>Overall, scientific applications executed on a single node have a moderate decrease in the performance around 2-4%. </a:t>
            </a:r>
          </a:p>
          <a:p>
            <a:pPr lvl="1" algn="just"/>
            <a:r>
              <a:rPr lang="en-US" sz="2200" dirty="0"/>
              <a:t>However, the performance degradation grows with node count reaching 27% in one case. This most likely is caused by increasing the number of network related system calls. </a:t>
            </a:r>
          </a:p>
          <a:p>
            <a:pPr algn="just"/>
            <a:r>
              <a:rPr lang="en-US" sz="2200" dirty="0"/>
              <a:t>Newer fixes significantly reduces the performance impact.</a:t>
            </a:r>
          </a:p>
        </p:txBody>
      </p:sp>
    </p:spTree>
    <p:extLst>
      <p:ext uri="{BB962C8B-B14F-4D97-AF65-F5344CB8AC3E}">
        <p14:creationId xmlns:p14="http://schemas.microsoft.com/office/powerpoint/2010/main" val="42166840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17764" y="46516"/>
            <a:ext cx="7627480" cy="540807"/>
          </a:xfrm>
        </p:spPr>
        <p:txBody>
          <a:bodyPr>
            <a:normAutofit fontScale="90000"/>
          </a:bodyPr>
          <a:lstStyle/>
          <a:p>
            <a:pPr lvl="0"/>
            <a:r>
              <a:rPr lang="en-US" dirty="0"/>
              <a:t>Questions?</a:t>
            </a:r>
          </a:p>
        </p:txBody>
      </p:sp>
      <p:sp>
        <p:nvSpPr>
          <p:cNvPr id="7" name="Content Placeholder 3"/>
          <p:cNvSpPr txBox="1">
            <a:spLocks/>
          </p:cNvSpPr>
          <p:nvPr/>
        </p:nvSpPr>
        <p:spPr>
          <a:xfrm>
            <a:off x="4500633" y="875306"/>
            <a:ext cx="7544610" cy="43797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A Tool for HPC resources usage and performance analysis - </a:t>
            </a:r>
            <a:r>
              <a:rPr lang="en-US" sz="2400" dirty="0">
                <a:hlinkClick r:id="rId2"/>
              </a:rPr>
              <a:t>http://open.xdmod.org/</a:t>
            </a:r>
            <a:endParaRPr lang="en-US" sz="2400" dirty="0"/>
          </a:p>
          <a:p>
            <a:r>
              <a:rPr lang="en-US" sz="2400" dirty="0"/>
              <a:t>Provide resources utilization and performance monitoring services for XSEDE systems - </a:t>
            </a:r>
            <a:r>
              <a:rPr lang="en-US" sz="2400" dirty="0">
                <a:hlinkClick r:id="rId3"/>
              </a:rPr>
              <a:t>http://xdmod.ccr.buffalo.edu/</a:t>
            </a:r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Slurm Simulator - </a:t>
            </a:r>
            <a:r>
              <a:rPr lang="en-US" sz="2400" dirty="0">
                <a:hlinkClick r:id="rId4"/>
              </a:rPr>
              <a:t>https://github.com/ubccr-slurm-simulator</a:t>
            </a:r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Visit Center for Computational Research University at Buffalo Booth (#3144)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5F4B99D-3D5B-024B-93B0-D0E0B33872E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960"/>
          <a:stretch/>
        </p:blipFill>
        <p:spPr>
          <a:xfrm>
            <a:off x="-13918" y="0"/>
            <a:ext cx="4285561" cy="3452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884622D-62CA-BE48-AF29-DA93F3B3A4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3918" y="3252254"/>
            <a:ext cx="4272993" cy="37632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92619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0534"/>
            <a:ext cx="7494612" cy="48053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800" dirty="0"/>
              <a:t>Center for Computational Research, University at Buffalo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48550" y="948267"/>
            <a:ext cx="4743450" cy="5547784"/>
          </a:xfrm>
        </p:spPr>
        <p:txBody>
          <a:bodyPr>
            <a:normAutofit fontScale="92500"/>
          </a:bodyPr>
          <a:lstStyle/>
          <a:p>
            <a:r>
              <a:rPr lang="en-US" dirty="0"/>
              <a:t>Regional HPC Center</a:t>
            </a:r>
          </a:p>
          <a:p>
            <a:r>
              <a:rPr lang="en-US" dirty="0"/>
              <a:t>Serving academic and industry users from Western NY</a:t>
            </a:r>
          </a:p>
          <a:p>
            <a:r>
              <a:rPr lang="en-US" dirty="0"/>
              <a:t>11,408 Cores (798 Nodes) Academic Cluster</a:t>
            </a:r>
          </a:p>
          <a:p>
            <a:r>
              <a:rPr lang="ru-RU" dirty="0"/>
              <a:t>3</a:t>
            </a:r>
            <a:r>
              <a:rPr lang="en-US" dirty="0"/>
              <a:t>,</a:t>
            </a:r>
            <a:r>
              <a:rPr lang="ru-RU" dirty="0"/>
              <a:t>456</a:t>
            </a:r>
            <a:r>
              <a:rPr lang="en-US" dirty="0"/>
              <a:t> Cores (216 Nodes) Industry Cluster</a:t>
            </a:r>
          </a:p>
          <a:p>
            <a:r>
              <a:rPr lang="en-US" dirty="0"/>
              <a:t>500 active users and 200 PI</a:t>
            </a:r>
          </a:p>
          <a:p>
            <a:r>
              <a:rPr lang="en-US" dirty="0"/>
              <a:t>104 millions cores hours delivered in 2017</a:t>
            </a:r>
          </a:p>
          <a:p>
            <a:r>
              <a:rPr lang="en-US" dirty="0"/>
              <a:t>Develop </a:t>
            </a:r>
            <a:r>
              <a:rPr lang="en-US" dirty="0" err="1"/>
              <a:t>XDMoD</a:t>
            </a:r>
            <a:r>
              <a:rPr lang="en-US" dirty="0"/>
              <a:t>, a tool for HPC resources usage and performance monitoring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51F3EA-7C3A-E349-AC54-6A0995AD56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86730"/>
            <a:ext cx="2362200" cy="91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5772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760496-F8C4-A046-A361-F14E50005F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Application Kernel Performance Monitoring Module of </a:t>
            </a:r>
            <a:r>
              <a:rPr lang="en-US" sz="3600" dirty="0" err="1"/>
              <a:t>XDMoD</a:t>
            </a:r>
            <a:endParaRPr lang="en-US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B7A85C-B022-6A44-9597-680BCA69F2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6098" y="948267"/>
            <a:ext cx="6399227" cy="5271558"/>
          </a:xfrm>
        </p:spPr>
        <p:txBody>
          <a:bodyPr/>
          <a:lstStyle/>
          <a:p>
            <a:pPr algn="just"/>
            <a:r>
              <a:rPr lang="en-US" dirty="0"/>
              <a:t>Application kernels:</a:t>
            </a:r>
          </a:p>
          <a:p>
            <a:pPr lvl="1" algn="just"/>
            <a:r>
              <a:rPr lang="en-US" dirty="0"/>
              <a:t>Based on benchmarks or applications </a:t>
            </a:r>
          </a:p>
          <a:p>
            <a:pPr lvl="1" algn="just"/>
            <a:r>
              <a:rPr lang="en-US" dirty="0"/>
              <a:t>Computationally lightweight (Short runtime)</a:t>
            </a:r>
          </a:p>
          <a:p>
            <a:pPr lvl="1" algn="just"/>
            <a:r>
              <a:rPr lang="en-US" dirty="0"/>
              <a:t>Run repeatedly on high performance computing (HPC) clusters in order to track the Quality of Service (QoS) provided to the users. </a:t>
            </a:r>
          </a:p>
          <a:p>
            <a:pPr lvl="1" algn="just"/>
            <a:r>
              <a:rPr lang="en-US" dirty="0"/>
              <a:t>They have been successful in detecting a variety of hardware and software issues, some severe, that have subsequently been corrected, resulting in improved system performance 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2FB24E-9F25-E44C-B3C6-1DCDF81968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48267"/>
            <a:ext cx="5726098" cy="5042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4070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1C71B2-A529-5A4D-90E0-CBD1F66098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Meltdown and </a:t>
            </a:r>
            <a:r>
              <a:rPr lang="en-US" dirty="0" err="1"/>
              <a:t>Spectre</a:t>
            </a:r>
            <a:r>
              <a:rPr lang="en-US" dirty="0"/>
              <a:t> Vulnerabilities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6FEEF047-E757-D145-A4BB-BCB7B309EB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3128587"/>
              </p:ext>
            </p:extLst>
          </p:nvPr>
        </p:nvGraphicFramePr>
        <p:xfrm>
          <a:off x="124177" y="857245"/>
          <a:ext cx="11921067" cy="3413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9347">
                  <a:extLst>
                    <a:ext uri="{9D8B030D-6E8A-4147-A177-3AD203B41FA5}">
                      <a16:colId xmlns:a16="http://schemas.microsoft.com/office/drawing/2014/main" val="533015055"/>
                    </a:ext>
                  </a:extLst>
                </a:gridCol>
                <a:gridCol w="6696075">
                  <a:extLst>
                    <a:ext uri="{9D8B030D-6E8A-4147-A177-3AD203B41FA5}">
                      <a16:colId xmlns:a16="http://schemas.microsoft.com/office/drawing/2014/main" val="304952945"/>
                    </a:ext>
                  </a:extLst>
                </a:gridCol>
                <a:gridCol w="3815645">
                  <a:extLst>
                    <a:ext uri="{9D8B030D-6E8A-4147-A177-3AD203B41FA5}">
                      <a16:colId xmlns:a16="http://schemas.microsoft.com/office/drawing/2014/main" val="123745276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 dirty="0" err="1"/>
                        <a:t>Vulne-rability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Description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Remedy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40884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Meltdown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Rogue Data Cache Load</a:t>
                      </a:r>
                    </a:p>
                    <a:p>
                      <a:r>
                        <a:rPr lang="en-US" sz="20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Exploit uses speculative cache loading to allow a local attacker to be able to read the contents of memory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Kernel patches: Kernel Page Table Isolation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9949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err="1"/>
                        <a:t>Spectre</a:t>
                      </a:r>
                      <a:r>
                        <a:rPr lang="en-US" sz="2000" dirty="0"/>
                        <a:t>,  Variant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Bounds Check Bypass</a:t>
                      </a:r>
                    </a:p>
                    <a:p>
                      <a:r>
                        <a:rPr lang="en-US" sz="20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Bounds-checking exploit during branching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Kernel patches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58645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err="1"/>
                        <a:t>Spectre</a:t>
                      </a:r>
                      <a:r>
                        <a:rPr lang="en-US" sz="2000" dirty="0"/>
                        <a:t>,  Variant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Branch Target Injection</a:t>
                      </a:r>
                    </a:p>
                    <a:p>
                      <a:r>
                        <a:rPr lang="en-US" sz="20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Indirect branching poisoning attack that can lead to data leakage. 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Microcode update and kernel patches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9075879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1739DC47-3026-4A4A-AF93-05F75013B1CE}"/>
              </a:ext>
            </a:extLst>
          </p:cNvPr>
          <p:cNvSpPr txBox="1"/>
          <p:nvPr/>
        </p:nvSpPr>
        <p:spPr>
          <a:xfrm>
            <a:off x="5115526" y="5452087"/>
            <a:ext cx="692971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2"/>
              </a:rPr>
              <a:t>https://meltdownattack.com/</a:t>
            </a:r>
            <a:endParaRPr lang="en-US" dirty="0"/>
          </a:p>
          <a:p>
            <a:r>
              <a:rPr lang="en-US" dirty="0">
                <a:hlinkClick r:id="rId3"/>
              </a:rPr>
              <a:t>https://access.redhat.com/security/vulnerabilities/speculativeexecution</a:t>
            </a:r>
            <a:endParaRPr lang="en-US" dirty="0"/>
          </a:p>
          <a:p>
            <a:r>
              <a:rPr lang="en-US" dirty="0">
                <a:hlinkClick r:id="rId4"/>
              </a:rPr>
              <a:t>https://access.redhat.com/articles/3311301</a:t>
            </a:r>
            <a:endParaRPr lang="en-US" dirty="0"/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CE4C802-8523-E849-91C1-8E56430344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177" y="5080618"/>
            <a:ext cx="877425" cy="143058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16DDAF5-9CC3-3F47-B149-DCD90A52A3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4958" y="5080618"/>
            <a:ext cx="1546024" cy="1220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1242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74E824-3A52-A543-BCA5-A3BF17FEE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178" y="101601"/>
            <a:ext cx="11921066" cy="361386"/>
          </a:xfrm>
        </p:spPr>
        <p:txBody>
          <a:bodyPr>
            <a:normAutofit fontScale="90000"/>
          </a:bodyPr>
          <a:lstStyle/>
          <a:p>
            <a:r>
              <a:rPr lang="en-US" dirty="0"/>
              <a:t>Application Kernels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ADD00A15-50FC-5E40-B74F-69C83D7D1BF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29183222"/>
              </p:ext>
            </p:extLst>
          </p:nvPr>
        </p:nvGraphicFramePr>
        <p:xfrm>
          <a:off x="3128790" y="756894"/>
          <a:ext cx="8916454" cy="559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89250">
                  <a:extLst>
                    <a:ext uri="{9D8B030D-6E8A-4147-A177-3AD203B41FA5}">
                      <a16:colId xmlns:a16="http://schemas.microsoft.com/office/drawing/2014/main" val="3721604482"/>
                    </a:ext>
                  </a:extLst>
                </a:gridCol>
                <a:gridCol w="7227204">
                  <a:extLst>
                    <a:ext uri="{9D8B030D-6E8A-4147-A177-3AD203B41FA5}">
                      <a16:colId xmlns:a16="http://schemas.microsoft.com/office/drawing/2014/main" val="30446978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Application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Description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71236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NWChem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Computational chemistry code with wide range of methods from molecular mechanics and molecular dynamics to full </a:t>
                      </a:r>
                      <a:r>
                        <a:rPr lang="en-US" i="1" dirty="0"/>
                        <a:t>ab initio</a:t>
                      </a:r>
                      <a:r>
                        <a:rPr lang="en-US" dirty="0"/>
                        <a:t> calculations.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54288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GAMESS‐US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An </a:t>
                      </a:r>
                      <a:r>
                        <a:rPr lang="en-US" i="1" dirty="0"/>
                        <a:t>ab initio</a:t>
                      </a:r>
                      <a:r>
                        <a:rPr lang="en-US" dirty="0"/>
                        <a:t> computational chemistry code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94354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NAMD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A parallel molecular dynamics code that was specifically designed for high performance simulations on large HPC clusters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84826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Enzo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Adaptive mesh refinement code for astrophysical simulation of cosmological structure formation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61791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Graph500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 benchmark that measures the performance of breadth‐first search on a graph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25534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HPCC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Collection of seven tests: (1) </a:t>
                      </a:r>
                      <a:r>
                        <a:rPr lang="en-US" dirty="0" err="1"/>
                        <a:t>Linpack</a:t>
                      </a:r>
                      <a:r>
                        <a:rPr lang="en-US" dirty="0"/>
                        <a:t>; (2) matrix multiplication; (3) memory bandwidth; (4) parallel matrix transpose; (5) random memory access; (6) fast Fourier transform; and (7) bandwidth and latency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41871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IMB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Benchmarking MPI routings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16595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Parallel file systems benchmark using portable operating system interface (POSIX), MPI‐IO, and hierarchical data format 5 (HDF5) interfaces.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75840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MDTest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Metadata file system operation benchmark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6373967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BE962B7E-340B-0641-BF22-37E76F3EED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243" y="688357"/>
            <a:ext cx="2426924" cy="7730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3F9167B-7E10-4E40-A435-F2F18829A1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782" y="1686747"/>
            <a:ext cx="2029016" cy="6967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11FB424-1570-6E44-B4B3-38A084F4D89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6009" r="2369" b="22684"/>
          <a:stretch/>
        </p:blipFill>
        <p:spPr>
          <a:xfrm>
            <a:off x="97698" y="2663278"/>
            <a:ext cx="2622014" cy="5129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AE0EB16-F9F1-F940-9E5E-F8E23D0839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1012" y="3630585"/>
            <a:ext cx="1104900" cy="5207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F9AF57E-40A9-914C-8EA2-F96BF048EA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4905" y="4576154"/>
            <a:ext cx="1517114" cy="86781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F15E9E8-FC0E-6E4E-9278-4BBE617AE7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0487" y="5898303"/>
            <a:ext cx="2036437" cy="23403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B23E482D-59B1-5342-8291-E4B266BB8220}"/>
              </a:ext>
            </a:extLst>
          </p:cNvPr>
          <p:cNvSpPr/>
          <p:nvPr/>
        </p:nvSpPr>
        <p:spPr>
          <a:xfrm>
            <a:off x="61290" y="692511"/>
            <a:ext cx="2719712" cy="5745494"/>
          </a:xfrm>
          <a:prstGeom prst="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13166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1C71B2-A529-5A4D-90E0-CBD1F66098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Test System and Used Updates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98456A-EEA0-114F-930D-060677FCE2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03364" y="967317"/>
            <a:ext cx="8541880" cy="5271558"/>
          </a:xfrm>
        </p:spPr>
        <p:txBody>
          <a:bodyPr>
            <a:normAutofit/>
          </a:bodyPr>
          <a:lstStyle/>
          <a:p>
            <a:r>
              <a:rPr lang="en-US" dirty="0"/>
              <a:t>Test cluster </a:t>
            </a:r>
          </a:p>
          <a:p>
            <a:pPr lvl="1"/>
            <a:r>
              <a:rPr lang="en-US" dirty="0"/>
              <a:t>Few nodes separated from production cluster, for developmental purposes</a:t>
            </a:r>
          </a:p>
          <a:p>
            <a:pPr lvl="1"/>
            <a:r>
              <a:rPr lang="en-US" dirty="0"/>
              <a:t>Eight-core nodes with two Intel L5520 CPUs and 24GiB RAM</a:t>
            </a:r>
          </a:p>
          <a:p>
            <a:pPr lvl="1"/>
            <a:r>
              <a:rPr lang="en-US" dirty="0"/>
              <a:t>Connected by QDR Mellanox </a:t>
            </a:r>
            <a:r>
              <a:rPr lang="en-US" dirty="0" err="1"/>
              <a:t>Infiniband</a:t>
            </a:r>
            <a:endParaRPr lang="en-US" dirty="0"/>
          </a:p>
          <a:p>
            <a:pPr lvl="1"/>
            <a:r>
              <a:rPr lang="en-US" dirty="0"/>
              <a:t>Parallel filesystem: 3 PB IBM GPFS storage system shared with other HPC resources in CCR. </a:t>
            </a:r>
          </a:p>
          <a:p>
            <a:pPr lvl="1"/>
            <a:r>
              <a:rPr lang="en-US" dirty="0"/>
              <a:t>CentOS Linux - 7.4.1708.</a:t>
            </a:r>
          </a:p>
          <a:p>
            <a:r>
              <a:rPr lang="en-US" dirty="0"/>
              <a:t>A new kernel and </a:t>
            </a:r>
            <a:r>
              <a:rPr lang="en-US" dirty="0" err="1"/>
              <a:t>linux</a:t>
            </a:r>
            <a:r>
              <a:rPr lang="en-US" dirty="0"/>
              <a:t>-firmware were installed to address the Meltdown and </a:t>
            </a:r>
            <a:r>
              <a:rPr lang="en-US" dirty="0" err="1"/>
              <a:t>Spectre</a:t>
            </a:r>
            <a:r>
              <a:rPr lang="en-US" dirty="0"/>
              <a:t> vulnerabilities </a:t>
            </a:r>
          </a:p>
          <a:p>
            <a:pPr lvl="1"/>
            <a:r>
              <a:rPr lang="en-US" dirty="0"/>
              <a:t>kernel-3.10.0-693.5.2 was updated to kernel-3.10.0-693.11.6</a:t>
            </a:r>
          </a:p>
          <a:p>
            <a:pPr lvl="1"/>
            <a:r>
              <a:rPr lang="en-US" dirty="0"/>
              <a:t>This is January, 2018 fixes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95701D-AD2C-914B-A07D-74940D1B3B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89046" y="967317"/>
            <a:ext cx="4312747" cy="5378743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29582675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B8AB63-B881-9D4B-BEF8-C120576196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Results. Performance Impact. Execution Time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5C7761F7-1012-0D4A-B3CE-AC2EA747A08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36347323"/>
              </p:ext>
            </p:extLst>
          </p:nvPr>
        </p:nvGraphicFramePr>
        <p:xfrm>
          <a:off x="6731306" y="870639"/>
          <a:ext cx="4990641" cy="3790128"/>
        </p:xfrm>
        <a:graphic>
          <a:graphicData uri="http://schemas.openxmlformats.org/drawingml/2006/table">
            <a:tbl>
              <a:tblPr>
                <a:tableStyleId>{7E9639D4-E3E2-4D34-9284-5A2195B3D0D7}</a:tableStyleId>
              </a:tblPr>
              <a:tblGrid>
                <a:gridCol w="1663547">
                  <a:extLst>
                    <a:ext uri="{9D8B030D-6E8A-4147-A177-3AD203B41FA5}">
                      <a16:colId xmlns:a16="http://schemas.microsoft.com/office/drawing/2014/main" val="3606166346"/>
                    </a:ext>
                  </a:extLst>
                </a:gridCol>
                <a:gridCol w="1663547">
                  <a:extLst>
                    <a:ext uri="{9D8B030D-6E8A-4147-A177-3AD203B41FA5}">
                      <a16:colId xmlns:a16="http://schemas.microsoft.com/office/drawing/2014/main" val="2946982520"/>
                    </a:ext>
                  </a:extLst>
                </a:gridCol>
                <a:gridCol w="1663547">
                  <a:extLst>
                    <a:ext uri="{9D8B030D-6E8A-4147-A177-3AD203B41FA5}">
                      <a16:colId xmlns:a16="http://schemas.microsoft.com/office/drawing/2014/main" val="3908749889"/>
                    </a:ext>
                  </a:extLst>
                </a:gridCol>
              </a:tblGrid>
              <a:tr h="379427"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App.Kernel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Difference, %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4036794"/>
                  </a:ext>
                </a:extLst>
              </a:tr>
              <a:tr h="37942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1 Node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2 Nodes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8667905"/>
                  </a:ext>
                </a:extLst>
              </a:tr>
              <a:tr h="379427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NAMD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>
                          <a:effectLst/>
                        </a:rPr>
                        <a:t>3.3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 dirty="0">
                          <a:effectLst/>
                        </a:rPr>
                        <a:t>6.9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96983821"/>
                  </a:ext>
                </a:extLst>
              </a:tr>
              <a:tr h="379427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NWChem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>
                          <a:effectLst/>
                        </a:rPr>
                        <a:t>2.6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>
                          <a:effectLst/>
                        </a:rPr>
                        <a:t>11.4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71720171"/>
                  </a:ext>
                </a:extLst>
              </a:tr>
              <a:tr h="379427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HPCC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>
                          <a:effectLst/>
                        </a:rPr>
                        <a:t>2.2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>
                          <a:effectLst/>
                        </a:rPr>
                        <a:t>5.3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2643033"/>
                  </a:ext>
                </a:extLst>
              </a:tr>
              <a:tr h="379427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IMB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>
                          <a:effectLst/>
                        </a:rPr>
                        <a:t>4.1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2359795"/>
                  </a:ext>
                </a:extLst>
              </a:tr>
              <a:tr h="379427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IOR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>
                          <a:effectLst/>
                        </a:rPr>
                        <a:t>3.7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>
                          <a:effectLst/>
                        </a:rPr>
                        <a:t>0.7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95005350"/>
                  </a:ext>
                </a:extLst>
              </a:tr>
              <a:tr h="379427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IOR.local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 dirty="0">
                          <a:effectLst/>
                        </a:rPr>
                        <a:t>2.0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18635759"/>
                  </a:ext>
                </a:extLst>
              </a:tr>
              <a:tr h="379427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 dirty="0" err="1">
                          <a:effectLst/>
                        </a:rPr>
                        <a:t>MDTest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>
                          <a:effectLst/>
                        </a:rPr>
                        <a:t>22.9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>
                          <a:effectLst/>
                        </a:rPr>
                        <a:t>9.1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4039178"/>
                  </a:ext>
                </a:extLst>
              </a:tr>
              <a:tr h="341602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 dirty="0" err="1">
                          <a:effectLst/>
                        </a:rPr>
                        <a:t>MDTest.local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 dirty="0">
                          <a:effectLst/>
                        </a:rPr>
                        <a:t>68.0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64397688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7F7BFF1F-4F95-D646-A6C6-7EBC52512F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33" y="638234"/>
            <a:ext cx="5697723" cy="6219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3349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B50079-44FB-1241-81C4-40A632A98C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Results. Performance Impact. Selected Metrics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22DF537A-3A75-AF4E-9826-50FA82987C2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37231579"/>
              </p:ext>
            </p:extLst>
          </p:nvPr>
        </p:nvGraphicFramePr>
        <p:xfrm>
          <a:off x="417512" y="1124795"/>
          <a:ext cx="10786641" cy="3888532"/>
        </p:xfrm>
        <a:graphic>
          <a:graphicData uri="http://schemas.openxmlformats.org/drawingml/2006/table">
            <a:tbl>
              <a:tblPr firstRow="1" firstCol="1">
                <a:tableStyleId>{793D81CF-94F2-401A-BA57-92F5A7B2D0C5}</a:tableStyleId>
              </a:tblPr>
              <a:tblGrid>
                <a:gridCol w="1181416">
                  <a:extLst>
                    <a:ext uri="{9D8B030D-6E8A-4147-A177-3AD203B41FA5}">
                      <a16:colId xmlns:a16="http://schemas.microsoft.com/office/drawing/2014/main" val="3781822922"/>
                    </a:ext>
                  </a:extLst>
                </a:gridCol>
                <a:gridCol w="1181416">
                  <a:extLst>
                    <a:ext uri="{9D8B030D-6E8A-4147-A177-3AD203B41FA5}">
                      <a16:colId xmlns:a16="http://schemas.microsoft.com/office/drawing/2014/main" val="57655880"/>
                    </a:ext>
                  </a:extLst>
                </a:gridCol>
                <a:gridCol w="4725661">
                  <a:extLst>
                    <a:ext uri="{9D8B030D-6E8A-4147-A177-3AD203B41FA5}">
                      <a16:colId xmlns:a16="http://schemas.microsoft.com/office/drawing/2014/main" val="984493287"/>
                    </a:ext>
                  </a:extLst>
                </a:gridCol>
                <a:gridCol w="1398688">
                  <a:extLst>
                    <a:ext uri="{9D8B030D-6E8A-4147-A177-3AD203B41FA5}">
                      <a16:colId xmlns:a16="http://schemas.microsoft.com/office/drawing/2014/main" val="798516146"/>
                    </a:ext>
                  </a:extLst>
                </a:gridCol>
                <a:gridCol w="2299460">
                  <a:extLst>
                    <a:ext uri="{9D8B030D-6E8A-4147-A177-3AD203B41FA5}">
                      <a16:colId xmlns:a16="http://schemas.microsoft.com/office/drawing/2014/main" val="3986674589"/>
                    </a:ext>
                  </a:extLst>
                </a:gridCol>
              </a:tblGrid>
              <a:tr h="42197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App. Kernel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42" marR="7742" marT="77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Nodes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42" marR="7742" marT="77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Metrics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42" marR="7742" marT="77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Difference, %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42" marR="7742" marT="77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Units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42" marR="7742" marT="7742" marB="0" anchor="b"/>
                </a:tc>
                <a:extLst>
                  <a:ext uri="{0D108BD9-81ED-4DB2-BD59-A6C34878D82A}">
                    <a16:rowId xmlns:a16="http://schemas.microsoft.com/office/drawing/2014/main" val="162831602"/>
                  </a:ext>
                </a:extLst>
              </a:tr>
              <a:tr h="42197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 NAMD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42" marR="7742" marT="77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2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42" marR="7742" marT="77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Molecular Dynamics Simulation Performance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42" marR="7742" marT="77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-6.6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42" marR="7742" marT="77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 Second per Day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42" marR="7742" marT="7742" marB="0" anchor="b"/>
                </a:tc>
                <a:extLst>
                  <a:ext uri="{0D108BD9-81ED-4DB2-BD59-A6C34878D82A}">
                    <a16:rowId xmlns:a16="http://schemas.microsoft.com/office/drawing/2014/main" val="410839570"/>
                  </a:ext>
                </a:extLst>
              </a:tr>
              <a:tr h="798511">
                <a:tc rowSpan="3">
                  <a:txBody>
                    <a:bodyPr/>
                    <a:lstStyle/>
                    <a:p>
                      <a:pPr algn="ctr"/>
                      <a:r>
                        <a:rPr lang="en-US" dirty="0"/>
                        <a:t>HPCC</a:t>
                      </a:r>
                    </a:p>
                  </a:txBody>
                  <a:tcPr anchor="ctr"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High Performance LINPACK Floating-Point Performance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42" marR="7742" marT="77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-8.6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42" marR="7742" marT="77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 MFLOP per Second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42" marR="7742" marT="7742" marB="0" anchor="b"/>
                </a:tc>
                <a:extLst>
                  <a:ext uri="{0D108BD9-81ED-4DB2-BD59-A6C34878D82A}">
                    <a16:rowId xmlns:a16="http://schemas.microsoft.com/office/drawing/2014/main" val="2209099416"/>
                  </a:ext>
                </a:extLst>
              </a:tr>
              <a:tr h="42197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Fast Fourier Transform (FFTW) Floating-Point Performance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-6.4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1800" u="none" strike="noStrike" dirty="0">
                          <a:effectLst/>
                        </a:rPr>
                        <a:t>MFLOP per Second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742" marR="7742" marT="7742" marB="0" anchor="b"/>
                </a:tc>
                <a:extLst>
                  <a:ext uri="{0D108BD9-81ED-4DB2-BD59-A6C34878D82A}">
                    <a16:rowId xmlns:a16="http://schemas.microsoft.com/office/drawing/2014/main" val="3682870937"/>
                  </a:ext>
                </a:extLst>
              </a:tr>
              <a:tr h="42197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  <a:latin typeface="+mn-lt"/>
                        </a:rPr>
                        <a:t>Parallel Matrix Transpose (PTRANS)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742" marR="7742" marT="77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  <a:latin typeface="+mn-lt"/>
                        </a:rPr>
                        <a:t>-9.6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742" marR="7742" marT="77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+mn-lt"/>
                        </a:rPr>
                        <a:t>MByte</a:t>
                      </a:r>
                      <a:r>
                        <a:rPr lang="en-US" sz="1800" u="none" strike="noStrike" dirty="0">
                          <a:effectLst/>
                          <a:latin typeface="+mn-lt"/>
                        </a:rPr>
                        <a:t> per Second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742" marR="7742" marT="7742" marB="0" anchor="b"/>
                </a:tc>
                <a:extLst>
                  <a:ext uri="{0D108BD9-81ED-4DB2-BD59-A6C34878D82A}">
                    <a16:rowId xmlns:a16="http://schemas.microsoft.com/office/drawing/2014/main" val="1656575626"/>
                  </a:ext>
                </a:extLst>
              </a:tr>
              <a:tr h="421976">
                <a:tc rowSpan="3"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 MDTest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42" marR="7742" marT="7742" marB="0" anchor="ctr"/>
                </a:tc>
                <a:tc rowSpan="3"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1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42" marR="7742" marT="7742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Directory creation (single tree directory)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42" marR="7742" marT="77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-15.1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42" marR="7742" marT="77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 Operations/Second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42" marR="7742" marT="7742" marB="0" anchor="b"/>
                </a:tc>
                <a:extLst>
                  <a:ext uri="{0D108BD9-81ED-4DB2-BD59-A6C34878D82A}">
                    <a16:rowId xmlns:a16="http://schemas.microsoft.com/office/drawing/2014/main" val="2485492750"/>
                  </a:ext>
                </a:extLst>
              </a:tr>
              <a:tr h="42197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Directory removal (single tree directory)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42" marR="7742" marT="77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-16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42" marR="7742" marT="77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 Operations/Second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42" marR="7742" marT="7742" marB="0" anchor="b"/>
                </a:tc>
                <a:extLst>
                  <a:ext uri="{0D108BD9-81ED-4DB2-BD59-A6C34878D82A}">
                    <a16:rowId xmlns:a16="http://schemas.microsoft.com/office/drawing/2014/main" val="1199723487"/>
                  </a:ext>
                </a:extLst>
              </a:tr>
              <a:tr h="42197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Directory stat (single tree directory)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42" marR="7742" marT="77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-18.4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42" marR="7742" marT="77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 Operations/Second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42" marR="7742" marT="7742" marB="0" anchor="b"/>
                </a:tc>
                <a:extLst>
                  <a:ext uri="{0D108BD9-81ED-4DB2-BD59-A6C34878D82A}">
                    <a16:rowId xmlns:a16="http://schemas.microsoft.com/office/drawing/2014/main" val="96179344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086093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67124-2E86-F04F-95D8-C381EDA32A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E0378E5-077B-294F-8A3E-F1F6EA6ACE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2737" b="5215"/>
          <a:stretch/>
        </p:blipFill>
        <p:spPr>
          <a:xfrm>
            <a:off x="-11289" y="0"/>
            <a:ext cx="12192000" cy="7014041"/>
          </a:xfrm>
        </p:spPr>
      </p:pic>
    </p:spTree>
    <p:extLst>
      <p:ext uri="{BB962C8B-B14F-4D97-AF65-F5344CB8AC3E}">
        <p14:creationId xmlns:p14="http://schemas.microsoft.com/office/powerpoint/2010/main" val="42121661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691F7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59788</TotalTime>
  <Words>955</Words>
  <Application>Microsoft Macintosh PowerPoint</Application>
  <PresentationFormat>Widescreen</PresentationFormat>
  <Paragraphs>148</Paragraphs>
  <Slides>13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Studying Effects of Meltdown and Spectre Patches on the Performance of HPC Applications Using Application Kernel Module of XDMoD</vt:lpstr>
      <vt:lpstr>Center for Computational Research, University at Buffalo</vt:lpstr>
      <vt:lpstr>Application Kernel Performance Monitoring Module of XDMoD</vt:lpstr>
      <vt:lpstr>Meltdown and Spectre Vulnerabilities</vt:lpstr>
      <vt:lpstr>Application Kernels</vt:lpstr>
      <vt:lpstr>Test System and Used Updates</vt:lpstr>
      <vt:lpstr>Results. Performance Impact. Execution Time</vt:lpstr>
      <vt:lpstr>Results. Performance Impact. Selected Metrics</vt:lpstr>
      <vt:lpstr>PowerPoint Presentation</vt:lpstr>
      <vt:lpstr>Parallel Performance Impact</vt:lpstr>
      <vt:lpstr>PowerPoint Presentation</vt:lpstr>
      <vt:lpstr>Conclusions</vt:lpstr>
      <vt:lpstr>Questions?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Slurm Simulator</dc:title>
  <dc:creator>Nikolay Simakov</dc:creator>
  <cp:lastModifiedBy>Nikolay Simakov</cp:lastModifiedBy>
  <cp:revision>171</cp:revision>
  <cp:lastPrinted>2017-11-27T16:16:58Z</cp:lastPrinted>
  <dcterms:created xsi:type="dcterms:W3CDTF">2017-05-09T16:25:12Z</dcterms:created>
  <dcterms:modified xsi:type="dcterms:W3CDTF">2018-11-11T18:54:21Z</dcterms:modified>
</cp:coreProperties>
</file>