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260" r:id="rId3"/>
    <p:sldId id="261" r:id="rId4"/>
    <p:sldId id="263" r:id="rId5"/>
    <p:sldId id="264" r:id="rId6"/>
    <p:sldId id="273" r:id="rId7"/>
    <p:sldId id="262" r:id="rId8"/>
    <p:sldId id="274" r:id="rId9"/>
    <p:sldId id="265" r:id="rId10"/>
    <p:sldId id="266" r:id="rId11"/>
    <p:sldId id="267" r:id="rId12"/>
    <p:sldId id="275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nos, Jeremy James" initials="EJ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EFE947"/>
    <a:srgbClr val="FFF891"/>
    <a:srgbClr val="E8E8E8"/>
    <a:srgbClr val="2E454E"/>
    <a:srgbClr val="566978"/>
    <a:srgbClr val="2A6BC8"/>
    <a:srgbClr val="005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1653" autoAdjust="0"/>
  </p:normalViewPr>
  <p:slideViewPr>
    <p:cSldViewPr snapToObjects="1">
      <p:cViewPr>
        <p:scale>
          <a:sx n="97" d="100"/>
          <a:sy n="97" d="100"/>
        </p:scale>
        <p:origin x="7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3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7C47E78-490E-EC46-A100-9B5710AD1BC1}" type="datetime1">
              <a:rPr lang="en-US"/>
              <a:pPr>
                <a:defRPr/>
              </a:pPr>
              <a:t>11/14/16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E267E5-5702-DC49-8CF3-B6433FBD04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7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BE6C274E-A19D-E347-AC6D-98DBA2CFE919}" type="datetime1">
              <a:rPr lang="en-US"/>
              <a:pPr>
                <a:defRPr/>
              </a:pPr>
              <a:t>11/14/16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90FC3AC6-F9E1-7249-BD81-2526C6D1A2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897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Blue Waters supersystem, Need to emphasize the unprecedented scale. Largest Cray, IE, HPSS, Lustre, Network. Hold performance discussion to later slides. Note all storage sizes are usable storage.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D21265D-8A05-ED44-A1E5-2865E068DCDA}" type="slidenum">
              <a:rPr lang="en-US" sz="1200">
                <a:latin typeface="Calibri" charset="0"/>
              </a:rPr>
              <a:pPr eaLnBrk="1" hangingPunct="1"/>
              <a:t>3</a:t>
            </a:fld>
            <a:endParaRPr lang="en-US" sz="120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30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FC3AC6-F9E1-7249-BD81-2526C6D1A2A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158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FC3AC6-F9E1-7249-BD81-2526C6D1A2A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92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43200"/>
            <a:ext cx="7848600" cy="9906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3886200"/>
            <a:ext cx="6400800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09600"/>
            <a:ext cx="2667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5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43000"/>
            <a:ext cx="5486400" cy="3584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624FD-4CAE-B046-B9FE-4C04DCA9AD0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94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3892D-209C-2A46-B6D7-0979413C5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52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49831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2837"/>
            <a:ext cx="6172200" cy="4983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AFD11-E530-6F4A-BA97-56D0CEA453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057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A277-7903-0245-A40A-79910C9BCB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dirty="0" smtClean="0"/>
              <a:t>HPC Systems </a:t>
            </a:r>
            <a:r>
              <a:rPr lang="pl-PL" dirty="0" err="1" smtClean="0"/>
              <a:t>Professionals</a:t>
            </a:r>
            <a:r>
              <a:rPr lang="pl-PL" dirty="0" smtClean="0"/>
              <a:t>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90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30ED4B-9FD7-8C4B-BC51-C1CE64DD9D9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" y="1981200"/>
            <a:ext cx="4040188" cy="381000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Challenges Goals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378288"/>
            <a:ext cx="4040188" cy="914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304800" y="3321390"/>
            <a:ext cx="4040188" cy="381000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Impacts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68165" y="4572000"/>
            <a:ext cx="4040188" cy="381000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Next Generation Challenges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4668165" y="4953000"/>
            <a:ext cx="4040188" cy="120749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4633328" y="1981200"/>
            <a:ext cx="4040188" cy="381000"/>
          </a:xfrm>
        </p:spPr>
        <p:txBody>
          <a:bodyPr anchor="b"/>
          <a:lstStyle>
            <a:lvl1pPr marL="0" indent="0" algn="ctr">
              <a:buNone/>
              <a:defRPr sz="20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Image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7"/>
          </p:nvPr>
        </p:nvSpPr>
        <p:spPr>
          <a:xfrm>
            <a:off x="4633328" y="2362200"/>
            <a:ext cx="4040188" cy="19050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18"/>
          </p:nvPr>
        </p:nvSpPr>
        <p:spPr>
          <a:xfrm>
            <a:off x="304800" y="3733800"/>
            <a:ext cx="4040188" cy="1143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04800" y="4876800"/>
            <a:ext cx="4040188" cy="381000"/>
          </a:xfrm>
        </p:spPr>
        <p:txBody>
          <a:bodyPr anchor="b"/>
          <a:lstStyle>
            <a:lvl1pPr marL="0" indent="0" algn="ctr">
              <a:buNone/>
              <a:defRPr sz="18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Usage/Approach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20"/>
          </p:nvPr>
        </p:nvSpPr>
        <p:spPr>
          <a:xfrm>
            <a:off x="326235" y="5257800"/>
            <a:ext cx="4040188" cy="1143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326235" y="1447800"/>
            <a:ext cx="8347281" cy="381000"/>
          </a:xfrm>
        </p:spPr>
        <p:txBody>
          <a:bodyPr anchor="b"/>
          <a:lstStyle>
            <a:lvl1pPr marL="0" indent="0" algn="ctr">
              <a:buNone/>
              <a:defRPr sz="1600" b="1" i="1">
                <a:solidFill>
                  <a:srgbClr val="000000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Quote/Summary</a:t>
            </a:r>
          </a:p>
        </p:txBody>
      </p:sp>
    </p:spTree>
    <p:extLst>
      <p:ext uri="{BB962C8B-B14F-4D97-AF65-F5344CB8AC3E}">
        <p14:creationId xmlns:p14="http://schemas.microsoft.com/office/powerpoint/2010/main" val="60951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2372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0ACE9-BADE-D941-9AE7-6615682BDC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85449-6F89-5F4B-BF36-EAA4D2F4A0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85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00200"/>
            <a:ext cx="4040188" cy="792162"/>
          </a:xfrm>
        </p:spPr>
        <p:txBody>
          <a:bodyPr anchor="b"/>
          <a:lstStyle>
            <a:lvl1pPr marL="0" indent="0" algn="ctr">
              <a:buNone/>
              <a:defRPr sz="24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468562"/>
            <a:ext cx="4040188" cy="33829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00200"/>
            <a:ext cx="4041775" cy="792162"/>
          </a:xfrm>
        </p:spPr>
        <p:txBody>
          <a:bodyPr anchor="b"/>
          <a:lstStyle>
            <a:lvl1pPr marL="0" indent="0" algn="ctr">
              <a:buNone/>
              <a:defRPr sz="2400" b="1" i="0">
                <a:solidFill>
                  <a:srgbClr val="2A6BC8"/>
                </a:solidFill>
                <a:latin typeface="Century Gothic"/>
                <a:cs typeface="Century Gothic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68561"/>
            <a:ext cx="4041775" cy="3382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D202A-C7FC-3841-88B2-E18481D64B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027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186FC-83E6-AE4D-9821-988D64EE13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3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33328-2745-9E4C-9C22-B2F22E7C97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82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8382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9831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578D-2F83-B346-9DE5-A66F077B73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4800" y="914400"/>
            <a:ext cx="8382000" cy="533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524000"/>
            <a:ext cx="8382000" cy="4191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553200"/>
            <a:ext cx="838200" cy="228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fld id="{6730ED4B-9FD7-8C4B-BC51-C1CE64DD9D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953000" y="6537325"/>
            <a:ext cx="32004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bg1"/>
                </a:solidFill>
                <a:latin typeface="Arial" pitchFamily="28" charset="0"/>
                <a:ea typeface="ＭＳ Ｐゴシック" pitchFamily="28" charset="-128"/>
                <a:cs typeface="ＭＳ Ｐゴシック" pitchFamily="28" charset="-128"/>
              </a:defRPr>
            </a:lvl1pPr>
          </a:lstStyle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47" r:id="rId2"/>
    <p:sldLayoutId id="2147483958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rgbClr val="2A6BC8"/>
          </a:solidFill>
          <a:latin typeface="Century Gothic"/>
          <a:ea typeface="ＭＳ Ｐゴシック" charset="-128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  <a:cs typeface="Century Gothic" pitchFamily="-106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000" b="1">
          <a:solidFill>
            <a:srgbClr val="2A6BC8"/>
          </a:solidFill>
          <a:latin typeface="Century Gothic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800" kern="1200">
          <a:solidFill>
            <a:srgbClr val="2E454E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600" kern="1200">
          <a:solidFill>
            <a:srgbClr val="2E454E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400" kern="1200">
          <a:solidFill>
            <a:srgbClr val="2E454E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000" kern="1200">
          <a:solidFill>
            <a:srgbClr val="2E454E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558ED5"/>
        </a:buClr>
        <a:buFont typeface="Arial" charset="0"/>
        <a:buChar char="•"/>
        <a:defRPr sz="2000" kern="1200">
          <a:solidFill>
            <a:srgbClr val="2E454E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33413" y="2514600"/>
            <a:ext cx="7848600" cy="1066800"/>
          </a:xfrm>
        </p:spPr>
        <p:txBody>
          <a:bodyPr/>
          <a:lstStyle/>
          <a:p>
            <a:r>
              <a:rPr lang="en-US" sz="2800" dirty="0" smtClean="0"/>
              <a:t>Account Management on a Large-Scale HPC Resource</a:t>
            </a:r>
            <a:endParaRPr lang="en-US" sz="2800" dirty="0">
              <a:latin typeface="Century Gothic" charset="0"/>
              <a:ea typeface="ＭＳ Ｐゴシック" charset="0"/>
            </a:endParaRP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122238" y="3581400"/>
            <a:ext cx="8869362" cy="9144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Bef>
                <a:spcPts val="200"/>
              </a:spcBef>
            </a:pPr>
            <a:r>
              <a:rPr lang="en-US" sz="2000" dirty="0" smtClean="0">
                <a:latin typeface="Arial" charset="0"/>
                <a:ea typeface="ＭＳ Ｐゴシック" charset="0"/>
              </a:rPr>
              <a:t>Brett Bode, Tim Bouvet, Sharif Islam and Jeremy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Enos</a:t>
            </a:r>
            <a:endParaRPr lang="en-US" sz="2000" dirty="0" smtClean="0">
              <a:latin typeface="Arial" charset="0"/>
              <a:ea typeface="ＭＳ Ｐゴシック" charset="0"/>
            </a:endParaRPr>
          </a:p>
          <a:p>
            <a:pPr eaLnBrk="1" hangingPunct="1">
              <a:spcBef>
                <a:spcPts val="200"/>
              </a:spcBef>
            </a:pPr>
            <a:r>
              <a:rPr lang="en-US" sz="2000" dirty="0" smtClean="0">
                <a:latin typeface="Arial" charset="0"/>
                <a:ea typeface="ＭＳ Ｐゴシック" charset="0"/>
              </a:rPr>
              <a:t>National Center for Supercomputing Applications</a:t>
            </a:r>
          </a:p>
          <a:p>
            <a:pPr eaLnBrk="1" hangingPunct="1">
              <a:spcBef>
                <a:spcPts val="200"/>
              </a:spcBef>
            </a:pPr>
            <a:r>
              <a:rPr lang="en-US" sz="2000" dirty="0" smtClean="0">
                <a:latin typeface="Arial" charset="0"/>
                <a:ea typeface="ＭＳ Ｐゴシック" charset="0"/>
              </a:rPr>
              <a:t>University of Illinois</a:t>
            </a:r>
            <a:endParaRPr lang="en-US" sz="2000" dirty="0">
              <a:latin typeface="Arial" charset="0"/>
              <a:ea typeface="ＭＳ Ｐゴシック" charset="0"/>
            </a:endParaRPr>
          </a:p>
        </p:txBody>
      </p:sp>
      <p:pic>
        <p:nvPicPr>
          <p:cNvPr id="15363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238" y="4524375"/>
            <a:ext cx="8869362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Access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000" smtClean="0"/>
              <a:t>Potentially separate groups have access to logins, lustre data transfer and nearline data transfer.</a:t>
            </a:r>
            <a:endParaRPr lang="en-US" sz="2000" dirty="0" smtClean="0"/>
          </a:p>
          <a:p>
            <a:pPr marL="285750"/>
            <a:r>
              <a:rPr lang="x-none" sz="2000" smtClean="0"/>
              <a:t>Access is granted based on group membership and the standard linux /etc/security/access.conf file.</a:t>
            </a:r>
            <a:endParaRPr lang="en-US" sz="1200"/>
          </a:p>
          <a:p>
            <a:pPr marL="400050" lvl="1" indent="0">
              <a:buNone/>
            </a:pPr>
            <a:r>
              <a:rPr lang="x-none" sz="1200" smtClean="0"/>
              <a:t>+</a:t>
            </a:r>
            <a:r>
              <a:rPr lang="en-US" sz="1200" smtClean="0"/>
              <a:t> </a:t>
            </a:r>
            <a:r>
              <a:rPr lang="x-none" sz="1000" smtClean="0"/>
              <a:t>: TRAIN_aaaa TRAIN_bbbb : 141.142.xxx.xx/32</a:t>
            </a:r>
            <a:endParaRPr lang="x-none" sz="1000" smtClean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r>
              <a:rPr lang="x-none" sz="1200" smtClean="0"/>
              <a:t>: ALL EXCEPT root crayadm globus bw_staff PRAC_cccc ILL_dddd … : ALL</a:t>
            </a:r>
            <a:endParaRPr lang="en-US" sz="4200" dirty="0" smtClean="0"/>
          </a:p>
          <a:p>
            <a:r>
              <a:rPr lang="x-none" sz="2000" smtClean="0"/>
              <a:t>What about maintenance? Desirable to have a fast way to restrict access to all nodes in a service class.</a:t>
            </a:r>
            <a:endParaRPr lang="en-US" sz="2000" dirty="0" smtClean="0"/>
          </a:p>
          <a:p>
            <a:pPr lvl="1"/>
            <a:r>
              <a:rPr lang="x-none" sz="1800" smtClean="0"/>
              <a:t>Blue Waters has a centralized monitoring and control workstation (ISC). Using a web portal admins can quickly add/remove projects from the access list or switch to a restricted maintenance access list.</a:t>
            </a:r>
            <a:endParaRPr lang="en-US" sz="1800" dirty="0" smtClean="0"/>
          </a:p>
          <a:p>
            <a:pPr lvl="1"/>
            <a:r>
              <a:rPr lang="x-none" sz="1800" smtClean="0"/>
              <a:t>Clients pull a new access.conf file once per minute. (motd and ssh.banner are done the same way)</a:t>
            </a:r>
            <a:endParaRPr lang="en-US" sz="18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8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 and Group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000"/>
              <a:t>Managing projects and adding/removing users is performed using an external database and web portal – outside the scope of this talk.</a:t>
            </a:r>
            <a:endParaRPr lang="en-US" sz="2000" dirty="0"/>
          </a:p>
          <a:p>
            <a:r>
              <a:rPr lang="x-none" sz="2000"/>
              <a:t>Changes need to be pushed to 27,000+ clients quickly and efficiently!</a:t>
            </a:r>
            <a:endParaRPr lang="en-US" sz="2000" dirty="0"/>
          </a:p>
          <a:p>
            <a:r>
              <a:rPr lang="x-none" sz="2000"/>
              <a:t>Our solution was to build our own LDAP infrastructure emphasizing scalability and fault tolerance.</a:t>
            </a:r>
            <a:endParaRPr lang="en-US" sz="2000" dirty="0"/>
          </a:p>
          <a:p>
            <a:r>
              <a:rPr lang="x-none" sz="2000"/>
              <a:t>All changes are made on an external host that is the LDAP master (LDAP is not writable from anywhere else)</a:t>
            </a:r>
            <a:endParaRPr lang="en-US" sz="2000" dirty="0"/>
          </a:p>
          <a:p>
            <a:r>
              <a:rPr lang="x-none" sz="2000"/>
              <a:t>LDAP </a:t>
            </a:r>
            <a:r>
              <a:rPr lang="x-none" sz="2000" smtClean="0"/>
              <a:t>replicaservers </a:t>
            </a:r>
            <a:r>
              <a:rPr lang="x-none" sz="2000"/>
              <a:t>are setup in redundant pairs both externally to BWs and inside the high-speed fabric, with presence on each separate network (administrative, HSN, user private, user public) </a:t>
            </a:r>
            <a:endParaRPr lang="en-US" sz="2000" dirty="0"/>
          </a:p>
          <a:p>
            <a:pPr lvl="1"/>
            <a:r>
              <a:rPr lang="x-none" sz="2000"/>
              <a:t>No clients pull from the master directly.</a:t>
            </a:r>
            <a:endParaRPr lang="en-US" sz="2000" dirty="0"/>
          </a:p>
          <a:p>
            <a:pPr lvl="1"/>
            <a:r>
              <a:rPr lang="x-none" sz="2000"/>
              <a:t>SSL is used, though LDAP is not used for passwords.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06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Extending LDAP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LDAP provides support for standard account and group information. However, it is also quite easy to extend LDAP to provide additional features.</a:t>
            </a:r>
          </a:p>
          <a:p>
            <a:r>
              <a:rPr lang="en-US" sz="2000" dirty="0" smtClean="0"/>
              <a:t>BWs extends the LDAP schema to include storage quotas, project PI information and </a:t>
            </a:r>
            <a:r>
              <a:rPr lang="en-US" sz="2000" dirty="0" err="1" smtClean="0"/>
              <a:t>gridmap</a:t>
            </a:r>
            <a:r>
              <a:rPr lang="en-US" sz="2000" dirty="0" smtClean="0"/>
              <a:t> information.</a:t>
            </a:r>
          </a:p>
          <a:p>
            <a:r>
              <a:rPr lang="en-US" sz="2000" dirty="0" smtClean="0"/>
              <a:t>All are set at project/user creation on the LDAP master.</a:t>
            </a:r>
          </a:p>
          <a:p>
            <a:r>
              <a:rPr lang="en-US" sz="2000" dirty="0" smtClean="0"/>
              <a:t>On login a PAM module checks and creates the home and scratch directory if needed. Quotas are also checked and changed if needed.</a:t>
            </a:r>
          </a:p>
          <a:p>
            <a:r>
              <a:rPr lang="en-US" sz="2000" dirty="0" smtClean="0"/>
              <a:t>The </a:t>
            </a:r>
            <a:r>
              <a:rPr lang="en-US" sz="2000" dirty="0" err="1" smtClean="0"/>
              <a:t>gridFTP</a:t>
            </a:r>
            <a:r>
              <a:rPr lang="en-US" sz="2000" dirty="0" smtClean="0"/>
              <a:t> daemon was modified to call out to LDAP to lookup the </a:t>
            </a:r>
            <a:r>
              <a:rPr lang="en-US" sz="2000" dirty="0" err="1" smtClean="0"/>
              <a:t>gridmap</a:t>
            </a:r>
            <a:r>
              <a:rPr lang="en-US" sz="2000" dirty="0" smtClean="0"/>
              <a:t> entry rather than relying on the traditional file.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80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Account/Project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400" dirty="0"/>
              <a:t>PIs are provided the ability to add and remove users via a web portal so accounts can be removed at anytime.</a:t>
            </a:r>
            <a:endParaRPr lang="en-US" sz="2400" dirty="0"/>
          </a:p>
          <a:p>
            <a:r>
              <a:rPr lang="x-none" sz="2400" dirty="0"/>
              <a:t>When projects end they are provided a 90 day grace period and then are removed.</a:t>
            </a:r>
            <a:endParaRPr lang="en-US" sz="2400" dirty="0"/>
          </a:p>
          <a:p>
            <a:pPr lvl="1"/>
            <a:r>
              <a:rPr lang="x-none" sz="2400" dirty="0"/>
              <a:t>Home and project data are permanently removed!</a:t>
            </a:r>
            <a:endParaRPr lang="en-US" sz="2400" dirty="0"/>
          </a:p>
          <a:p>
            <a:r>
              <a:rPr lang="x-none" sz="2400" dirty="0"/>
              <a:t>Nearline access can be </a:t>
            </a:r>
            <a:r>
              <a:rPr lang="x-none" sz="2400" dirty="0" smtClean="0"/>
              <a:t>extended</a:t>
            </a:r>
            <a:r>
              <a:rPr lang="en-US" sz="2400" dirty="0" smtClean="0"/>
              <a:t> </a:t>
            </a:r>
            <a:r>
              <a:rPr lang="x-none" sz="2400" dirty="0" smtClean="0"/>
              <a:t>up </a:t>
            </a:r>
            <a:r>
              <a:rPr lang="x-none" sz="2400" dirty="0"/>
              <a:t>to one year, but is also eventually closed and data </a:t>
            </a:r>
            <a:r>
              <a:rPr lang="x-none" sz="2400"/>
              <a:t>removed</a:t>
            </a:r>
            <a:r>
              <a:rPr lang="x-none" sz="2400" smtClean="0"/>
              <a:t>.</a:t>
            </a: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59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Education/Training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use of BWs for Education and training projects is encouraged, but required an alternative account setup and distribution process.</a:t>
            </a:r>
          </a:p>
          <a:p>
            <a:pPr lvl="1"/>
            <a:r>
              <a:rPr lang="en-US" sz="1600" dirty="0" smtClean="0"/>
              <a:t>Some training projects may use hundreds of accounts spread across multiple remote sites making the distribution of OTP tokens impractical.</a:t>
            </a:r>
          </a:p>
          <a:p>
            <a:r>
              <a:rPr lang="en-US" sz="1800" dirty="0" smtClean="0"/>
              <a:t>The BWs solution is to allow limited single-factor logins for certain, short-duration projects.</a:t>
            </a:r>
          </a:p>
          <a:p>
            <a:pPr lvl="1"/>
            <a:r>
              <a:rPr lang="en-US" sz="1600" dirty="0" smtClean="0"/>
              <a:t>These accounts are generic </a:t>
            </a:r>
            <a:r>
              <a:rPr lang="mr-IN" sz="1600" dirty="0" smtClean="0"/>
              <a:t>–</a:t>
            </a:r>
            <a:r>
              <a:rPr lang="en-US" sz="1600" dirty="0" smtClean="0"/>
              <a:t> </a:t>
            </a:r>
            <a:r>
              <a:rPr lang="en-US" sz="1600" dirty="0" err="1" smtClean="0"/>
              <a:t>instr</a:t>
            </a:r>
            <a:r>
              <a:rPr lang="en-US" sz="1600" dirty="0" smtClean="0"/>
              <a:t>*</a:t>
            </a:r>
            <a:r>
              <a:rPr lang="mr-IN" sz="1600" dirty="0" smtClean="0"/>
              <a:t>…</a:t>
            </a:r>
            <a:r>
              <a:rPr lang="en-US" sz="1600" dirty="0" smtClean="0"/>
              <a:t> train* and get recycled.</a:t>
            </a:r>
          </a:p>
          <a:p>
            <a:pPr lvl="1"/>
            <a:r>
              <a:rPr lang="en-US" sz="1600" dirty="0" smtClean="0"/>
              <a:t>All access is required to go through a single bounce host.</a:t>
            </a:r>
          </a:p>
          <a:p>
            <a:pPr lvl="2"/>
            <a:r>
              <a:rPr lang="en-US" sz="1400" dirty="0" smtClean="0"/>
              <a:t>Each account is assigned a unique password on the bounce host and a self-signed certificate granting access from the bounce host to a regular login node for only the duration of the project.</a:t>
            </a:r>
          </a:p>
          <a:p>
            <a:pPr lvl="2"/>
            <a:r>
              <a:rPr lang="en-US" sz="1400" dirty="0" smtClean="0"/>
              <a:t>The passwords are included in a generated pdf that is encrypted prior to distribution to the instructors for the event. A separate channel is used to distribute the encryption key.</a:t>
            </a:r>
          </a:p>
          <a:p>
            <a:pPr lvl="2"/>
            <a:r>
              <a:rPr lang="en-US" sz="1400" dirty="0" smtClean="0"/>
              <a:t>An admin enables the group for access to the logins (from the bounce host) at the beginning of the course and disables at the end of the course.</a:t>
            </a:r>
          </a:p>
          <a:p>
            <a:pPr lvl="1"/>
            <a:r>
              <a:rPr lang="en-US" sz="1600" dirty="0" smtClean="0"/>
              <a:t>Since these accounts are not two-factor they may be disabled without notice in the event of a known security issue.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748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400" dirty="0" smtClean="0"/>
              <a:t>A carefully planned administrative network provides secure and effective system administrative access.</a:t>
            </a:r>
            <a:endParaRPr lang="en-US" sz="2400" dirty="0" smtClean="0"/>
          </a:p>
          <a:p>
            <a:r>
              <a:rPr lang="x-none" sz="2400" dirty="0" smtClean="0"/>
              <a:t>The Blue Waters use of LDAP has enabled very efficient</a:t>
            </a:r>
            <a:r>
              <a:rPr lang="en-US" sz="2400" dirty="0" smtClean="0"/>
              <a:t> and resilient</a:t>
            </a:r>
            <a:r>
              <a:rPr lang="x-none" sz="2400" dirty="0" smtClean="0"/>
              <a:t> account and project management changes with a very large client count.</a:t>
            </a:r>
            <a:endParaRPr lang="en-US" sz="2400" dirty="0" smtClean="0"/>
          </a:p>
          <a:p>
            <a:r>
              <a:rPr lang="x-none" sz="2400" dirty="0" smtClean="0"/>
              <a:t>LDAP has also proven to be very extensible for helping manage a range of quotas and project information.</a:t>
            </a:r>
            <a:endParaRPr lang="en-US" sz="2400" dirty="0" smtClean="0"/>
          </a:p>
          <a:p>
            <a:r>
              <a:rPr lang="x-none" sz="2400" dirty="0" smtClean="0"/>
              <a:t>The use of OTP can be carefully mixed with limited non-OTP accounts for special purposes.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3329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dirty="0" smtClean="0"/>
              <a:t>Acknowledgements</a:t>
            </a:r>
            <a:endParaRPr lang="en-US" dirty="0" smtClean="0"/>
          </a:p>
          <a:p>
            <a:pPr lvl="1"/>
            <a:r>
              <a:rPr lang="x-none" dirty="0" smtClean="0"/>
              <a:t>Mark Klein</a:t>
            </a:r>
            <a:endParaRPr lang="en-US" dirty="0" smtClean="0"/>
          </a:p>
          <a:p>
            <a:pPr lvl="1"/>
            <a:r>
              <a:rPr lang="en-US" dirty="0" smtClean="0"/>
              <a:t>Jason Alt</a:t>
            </a:r>
          </a:p>
          <a:p>
            <a:pPr lvl="1"/>
            <a:r>
              <a:rPr lang="x-none" dirty="0" smtClean="0"/>
              <a:t>NCSA security team</a:t>
            </a:r>
            <a:endParaRPr lang="en-US" dirty="0" smtClean="0"/>
          </a:p>
          <a:p>
            <a:endParaRPr lang="en-US" dirty="0"/>
          </a:p>
          <a:p>
            <a:r>
              <a:rPr lang="x-none" dirty="0" smtClean="0"/>
              <a:t>Supported by:</a:t>
            </a:r>
            <a:endParaRPr lang="en-US" dirty="0" smtClean="0"/>
          </a:p>
          <a:p>
            <a:pPr lvl="1"/>
            <a:r>
              <a:rPr lang="x-none" dirty="0" smtClean="0"/>
              <a:t>The National Science Foundation through awards OCI-0725070 and ACI-1238993</a:t>
            </a:r>
            <a:endParaRPr lang="en-US" dirty="0" smtClean="0"/>
          </a:p>
          <a:p>
            <a:pPr lvl="1"/>
            <a:r>
              <a:rPr lang="x-none" dirty="0" smtClean="0"/>
              <a:t>The State and University of Illinois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14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Optima" charset="0"/>
                <a:ea typeface="ＭＳ Ｐゴシック" charset="0"/>
                <a:cs typeface="ＭＳ Ｐゴシック" charset="0"/>
              </a:rPr>
              <a:t>Blue Waters Computing System</a:t>
            </a:r>
          </a:p>
        </p:txBody>
      </p:sp>
      <p:sp>
        <p:nvSpPr>
          <p:cNvPr id="2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>
                <a:latin typeface="+mj-lt"/>
              </a:rPr>
              <a:t>HPC Systems Professionals Workshop 2016</a:t>
            </a:r>
            <a:endParaRPr lang="en-US" dirty="0">
              <a:latin typeface="+mj-lt"/>
            </a:endParaRPr>
          </a:p>
        </p:txBody>
      </p:sp>
      <p:pic>
        <p:nvPicPr>
          <p:cNvPr id="43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764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Elbow Connector 43"/>
          <p:cNvCxnSpPr/>
          <p:nvPr/>
        </p:nvCxnSpPr>
        <p:spPr>
          <a:xfrm flipV="1">
            <a:off x="4138613" y="3309938"/>
            <a:ext cx="2443162" cy="284162"/>
          </a:xfrm>
          <a:prstGeom prst="bentConnector3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2847975" y="3594100"/>
            <a:ext cx="0" cy="1266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7038975" y="2755900"/>
            <a:ext cx="0" cy="1144588"/>
          </a:xfrm>
          <a:prstGeom prst="line">
            <a:avLst/>
          </a:prstGeom>
          <a:ln w="1270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" name="Group 3"/>
          <p:cNvGrpSpPr>
            <a:grpSpLocks/>
          </p:cNvGrpSpPr>
          <p:nvPr/>
        </p:nvGrpSpPr>
        <p:grpSpPr bwMode="auto">
          <a:xfrm>
            <a:off x="6734175" y="3595688"/>
            <a:ext cx="1858963" cy="2297112"/>
            <a:chOff x="6629400" y="3124202"/>
            <a:chExt cx="1859280" cy="2298131"/>
          </a:xfrm>
        </p:grpSpPr>
        <p:pic>
          <p:nvPicPr>
            <p:cNvPr id="48" name="Picture 2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124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120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276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121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29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122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81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123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7338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124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886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125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038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126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191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127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343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7" name="Group 129"/>
          <p:cNvGrpSpPr>
            <a:grpSpLocks/>
          </p:cNvGrpSpPr>
          <p:nvPr/>
        </p:nvGrpSpPr>
        <p:grpSpPr bwMode="auto">
          <a:xfrm>
            <a:off x="6276975" y="3748088"/>
            <a:ext cx="1858963" cy="2297112"/>
            <a:chOff x="6629400" y="3124202"/>
            <a:chExt cx="1859280" cy="2298131"/>
          </a:xfrm>
        </p:grpSpPr>
        <p:pic>
          <p:nvPicPr>
            <p:cNvPr id="68" name="Picture 130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0" y="3124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131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3276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132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4200" y="3429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133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6600" y="3581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134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37338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135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38862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36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3800" y="40386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37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1910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138" descr="sonexion-cabinet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4343402"/>
              <a:ext cx="640080" cy="1078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7" name="TextBox 4"/>
          <p:cNvSpPr txBox="1">
            <a:spLocks noChangeArrowheads="1"/>
          </p:cNvSpPr>
          <p:nvPr/>
        </p:nvSpPr>
        <p:spPr bwMode="auto">
          <a:xfrm>
            <a:off x="6781800" y="6019800"/>
            <a:ext cx="2155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+mj-lt"/>
              </a:rPr>
              <a:t>Sonexion: </a:t>
            </a:r>
            <a:r>
              <a:rPr lang="en-US" sz="1600" b="1" dirty="0" smtClean="0">
                <a:latin typeface="+mj-lt"/>
              </a:rPr>
              <a:t>26 usable PB</a:t>
            </a:r>
            <a:endParaRPr lang="en-US" sz="1600" b="1" dirty="0">
              <a:latin typeface="+mj-lt"/>
            </a:endParaRPr>
          </a:p>
        </p:txBody>
      </p:sp>
      <p:sp>
        <p:nvSpPr>
          <p:cNvPr id="78" name="TextBox 128"/>
          <p:cNvSpPr txBox="1">
            <a:spLocks noChangeArrowheads="1"/>
          </p:cNvSpPr>
          <p:nvPr/>
        </p:nvSpPr>
        <p:spPr bwMode="auto">
          <a:xfrm>
            <a:off x="7678738" y="3160713"/>
            <a:ext cx="9588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latin typeface="+mj-lt"/>
              </a:rPr>
              <a:t>&gt;1 TB/sec</a:t>
            </a:r>
          </a:p>
        </p:txBody>
      </p:sp>
      <p:cxnSp>
        <p:nvCxnSpPr>
          <p:cNvPr id="79" name="Straight Connector 78"/>
          <p:cNvCxnSpPr/>
          <p:nvPr/>
        </p:nvCxnSpPr>
        <p:spPr>
          <a:xfrm>
            <a:off x="3457575" y="2527300"/>
            <a:ext cx="0" cy="1066800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2" descr="C:\Users\jpb\AppData\Local\Microsoft\Windows\Temporary Internet Files\Content.Outlook\W1Q64ICI\bw-head-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905000"/>
            <a:ext cx="8229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TextBox 149"/>
          <p:cNvSpPr txBox="1">
            <a:spLocks noChangeArrowheads="1"/>
          </p:cNvSpPr>
          <p:nvPr/>
        </p:nvSpPr>
        <p:spPr bwMode="auto">
          <a:xfrm>
            <a:off x="4038600" y="3962400"/>
            <a:ext cx="9317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 smtClean="0">
                <a:latin typeface="+mj-lt"/>
              </a:rPr>
              <a:t>66 GB/sec</a:t>
            </a:r>
            <a:endParaRPr lang="en-US" sz="1400" b="1" dirty="0">
              <a:latin typeface="+mj-lt"/>
            </a:endParaRPr>
          </a:p>
        </p:txBody>
      </p:sp>
      <p:pic>
        <p:nvPicPr>
          <p:cNvPr id="82" name="Picture 146" descr="GLIF_5-11_NA_2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4735513"/>
            <a:ext cx="2743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3" name="Straight Connector 82"/>
          <p:cNvCxnSpPr/>
          <p:nvPr/>
        </p:nvCxnSpPr>
        <p:spPr>
          <a:xfrm>
            <a:off x="3990975" y="3705225"/>
            <a:ext cx="0" cy="83026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174"/>
          <p:cNvSpPr>
            <a:spLocks noChangeArrowheads="1"/>
          </p:cNvSpPr>
          <p:nvPr/>
        </p:nvSpPr>
        <p:spPr bwMode="auto">
          <a:xfrm>
            <a:off x="2619375" y="3288565"/>
            <a:ext cx="1600200" cy="5121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10/40/100 Gb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Ethernet Switch</a:t>
            </a:r>
          </a:p>
        </p:txBody>
      </p:sp>
      <p:sp>
        <p:nvSpPr>
          <p:cNvPr id="85" name="TextBox 157"/>
          <p:cNvSpPr txBox="1">
            <a:spLocks noChangeArrowheads="1"/>
          </p:cNvSpPr>
          <p:nvPr/>
        </p:nvSpPr>
        <p:spPr bwMode="auto">
          <a:xfrm>
            <a:off x="4030663" y="6019800"/>
            <a:ext cx="258968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latin typeface="+mj-lt"/>
              </a:rPr>
              <a:t>Spectra Logic: 2</a:t>
            </a:r>
            <a:r>
              <a:rPr lang="en-US" sz="1600" b="1" dirty="0" smtClean="0">
                <a:latin typeface="+mj-lt"/>
              </a:rPr>
              <a:t>00 usable PB</a:t>
            </a:r>
            <a:endParaRPr lang="en-US" sz="1600" b="1" dirty="0">
              <a:latin typeface="+mj-lt"/>
            </a:endParaRPr>
          </a:p>
        </p:txBody>
      </p:sp>
      <p:sp>
        <p:nvSpPr>
          <p:cNvPr id="86" name="TextBox 158"/>
          <p:cNvSpPr txBox="1">
            <a:spLocks noChangeArrowheads="1"/>
          </p:cNvSpPr>
          <p:nvPr/>
        </p:nvSpPr>
        <p:spPr bwMode="auto">
          <a:xfrm>
            <a:off x="1524000" y="4114800"/>
            <a:ext cx="11129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dirty="0">
                <a:latin typeface="+mj-lt"/>
              </a:rPr>
              <a:t>120+ </a:t>
            </a:r>
            <a:r>
              <a:rPr lang="en-US" sz="1400" b="1" dirty="0" smtClean="0">
                <a:latin typeface="+mj-lt"/>
              </a:rPr>
              <a:t>GB/sec</a:t>
            </a:r>
            <a:endParaRPr lang="en-US" sz="1400" b="1" dirty="0">
              <a:latin typeface="+mj-lt"/>
            </a:endParaRPr>
          </a:p>
        </p:txBody>
      </p:sp>
      <p:sp>
        <p:nvSpPr>
          <p:cNvPr id="87" name="TextBox 159"/>
          <p:cNvSpPr txBox="1">
            <a:spLocks noChangeArrowheads="1"/>
          </p:cNvSpPr>
          <p:nvPr/>
        </p:nvSpPr>
        <p:spPr bwMode="auto">
          <a:xfrm>
            <a:off x="840668" y="6096000"/>
            <a:ext cx="156986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b="1" dirty="0" smtClean="0">
                <a:latin typeface="+mj-lt"/>
              </a:rPr>
              <a:t>300+ Gbps WAN</a:t>
            </a:r>
            <a:endParaRPr lang="en-US" sz="1600" b="1" dirty="0">
              <a:latin typeface="+mj-lt"/>
            </a:endParaRPr>
          </a:p>
        </p:txBody>
      </p:sp>
      <p:sp>
        <p:nvSpPr>
          <p:cNvPr id="88" name="Rectangle 174"/>
          <p:cNvSpPr>
            <a:spLocks noChangeArrowheads="1"/>
          </p:cNvSpPr>
          <p:nvPr/>
        </p:nvSpPr>
        <p:spPr bwMode="auto">
          <a:xfrm>
            <a:off x="6433350" y="3150205"/>
            <a:ext cx="1190930" cy="31733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IB Switch</a:t>
            </a:r>
          </a:p>
        </p:txBody>
      </p:sp>
      <p:pic>
        <p:nvPicPr>
          <p:cNvPr id="89" name="Picture 1" descr="SpectraLogic_T-FinityTapeLibra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2286000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Rectangle 174"/>
          <p:cNvSpPr>
            <a:spLocks noChangeArrowheads="1"/>
          </p:cNvSpPr>
          <p:nvPr/>
        </p:nvSpPr>
        <p:spPr bwMode="auto">
          <a:xfrm>
            <a:off x="4724399" y="3235911"/>
            <a:ext cx="1247775" cy="51217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b="1" dirty="0">
                <a:solidFill>
                  <a:srgbClr val="000000"/>
                </a:solidFill>
                <a:latin typeface="+mj-lt"/>
              </a:rPr>
              <a:t>External Servers</a:t>
            </a:r>
          </a:p>
        </p:txBody>
      </p:sp>
      <p:sp>
        <p:nvSpPr>
          <p:cNvPr id="91" name="TextBox 157"/>
          <p:cNvSpPr txBox="1">
            <a:spLocks noChangeArrowheads="1"/>
          </p:cNvSpPr>
          <p:nvPr/>
        </p:nvSpPr>
        <p:spPr bwMode="auto">
          <a:xfrm>
            <a:off x="152400" y="2859088"/>
            <a:ext cx="267433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 smtClean="0">
                <a:latin typeface="+mj-lt"/>
              </a:rPr>
              <a:t>Aggregate Memory – 1.66 PB</a:t>
            </a:r>
            <a:endParaRPr lang="en-US" sz="1600" b="1" dirty="0">
              <a:latin typeface="+mj-lt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152400" y="3149600"/>
            <a:ext cx="8839200" cy="3387725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436563" y="3235325"/>
            <a:ext cx="1925637" cy="739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Scuba Subsystem - </a:t>
            </a:r>
            <a:r>
              <a:rPr lang="en-US" sz="14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Storage Configuration for User Best Access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52400" y="990600"/>
            <a:ext cx="8839200" cy="5410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1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1000"/>
                </a:schemeClr>
              </a:gs>
            </a:gsLst>
            <a:lin ang="16200000" scaled="0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604" name="Title 13"/>
          <p:cNvSpPr>
            <a:spLocks noGrp="1"/>
          </p:cNvSpPr>
          <p:nvPr>
            <p:ph type="title"/>
          </p:nvPr>
        </p:nvSpPr>
        <p:spPr>
          <a:xfrm>
            <a:off x="304800" y="914400"/>
            <a:ext cx="8382000" cy="762000"/>
          </a:xfrm>
        </p:spPr>
        <p:txBody>
          <a:bodyPr/>
          <a:lstStyle/>
          <a:p>
            <a:endParaRPr lang="en-US">
              <a:latin typeface="Century Gothic" charset="0"/>
              <a:ea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011" y="963415"/>
            <a:ext cx="8382000" cy="1828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</a:t>
            </a:r>
          </a:p>
        </p:txBody>
      </p:sp>
      <p:sp>
        <p:nvSpPr>
          <p:cNvPr id="6" name="Rectangle 5"/>
          <p:cNvSpPr/>
          <p:nvPr/>
        </p:nvSpPr>
        <p:spPr>
          <a:xfrm>
            <a:off x="3979863" y="2976563"/>
            <a:ext cx="2286000" cy="289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08" name="TextBox 7"/>
          <p:cNvSpPr txBox="1">
            <a:spLocks noChangeArrowheads="1"/>
          </p:cNvSpPr>
          <p:nvPr/>
        </p:nvSpPr>
        <p:spPr bwMode="auto">
          <a:xfrm>
            <a:off x="5122863" y="1001713"/>
            <a:ext cx="350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 dirty="0">
                <a:solidFill>
                  <a:srgbClr val="000000"/>
                </a:solidFill>
              </a:rPr>
              <a:t>Cray XE6/XK7 - </a:t>
            </a:r>
            <a:r>
              <a:rPr lang="en-US" sz="1800" dirty="0" smtClean="0">
                <a:solidFill>
                  <a:srgbClr val="000000"/>
                </a:solidFill>
              </a:rPr>
              <a:t>288 </a:t>
            </a:r>
            <a:r>
              <a:rPr lang="en-US" sz="1800" dirty="0">
                <a:solidFill>
                  <a:srgbClr val="000000"/>
                </a:solidFill>
              </a:rPr>
              <a:t>Cabinets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465011" y="1420615"/>
            <a:ext cx="4191000" cy="762000"/>
          </a:xfrm>
          <a:prstGeom prst="rect">
            <a:avLst/>
          </a:prstGeom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lIns="94680" tIns="49680" rIns="94680" bIns="4968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</a:rPr>
              <a:t>XE6 Compute Nodes - </a:t>
            </a:r>
            <a:r>
              <a:rPr lang="en-GB" sz="1400" dirty="0" smtClean="0">
                <a:solidFill>
                  <a:srgbClr val="000000"/>
                </a:solidFill>
              </a:rPr>
              <a:t>5,659 </a:t>
            </a:r>
            <a:r>
              <a:rPr lang="en-GB" sz="1400" dirty="0">
                <a:solidFill>
                  <a:srgbClr val="000000"/>
                </a:solidFill>
              </a:rPr>
              <a:t>Blades – </a:t>
            </a:r>
            <a:r>
              <a:rPr lang="en-GB" sz="1400" dirty="0" smtClean="0">
                <a:solidFill>
                  <a:srgbClr val="000000"/>
                </a:solidFill>
              </a:rPr>
              <a:t>22,636 </a:t>
            </a:r>
            <a:r>
              <a:rPr lang="en-GB" sz="1400" dirty="0">
                <a:solidFill>
                  <a:srgbClr val="000000"/>
                </a:solidFill>
              </a:rPr>
              <a:t>Nodes –  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362,176 </a:t>
            </a:r>
            <a:r>
              <a:rPr lang="en-GB" sz="1400" dirty="0">
                <a:solidFill>
                  <a:srgbClr val="000000"/>
                </a:solidFill>
              </a:rPr>
              <a:t>FP (bulldozer) Cores – </a:t>
            </a:r>
            <a:r>
              <a:rPr lang="en-GB" sz="1400" dirty="0" smtClean="0">
                <a:solidFill>
                  <a:srgbClr val="000000"/>
                </a:solidFill>
              </a:rPr>
              <a:t>724,352 </a:t>
            </a:r>
            <a:r>
              <a:rPr lang="en-GB" sz="1400" dirty="0">
                <a:solidFill>
                  <a:srgbClr val="000000"/>
                </a:solidFill>
              </a:rPr>
              <a:t>Integer Cores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55663" y="2487613"/>
            <a:ext cx="0" cy="4572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855663" y="2944813"/>
            <a:ext cx="6858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1541463" y="2487613"/>
            <a:ext cx="0" cy="8382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180263" y="4283075"/>
            <a:ext cx="1735137" cy="82232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" name="Rectangle 149"/>
          <p:cNvSpPr>
            <a:spLocks noChangeArrowheads="1"/>
          </p:cNvSpPr>
          <p:nvPr/>
        </p:nvSpPr>
        <p:spPr bwMode="auto">
          <a:xfrm>
            <a:off x="550863" y="1420813"/>
            <a:ext cx="914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chemeClr val="tx1"/>
                </a:solidFill>
              </a:rPr>
              <a:t>DSL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chemeClr val="tx1"/>
                </a:solidFill>
              </a:rPr>
              <a:t>48 Nodes</a:t>
            </a:r>
          </a:p>
        </p:txBody>
      </p:sp>
      <p:sp>
        <p:nvSpPr>
          <p:cNvPr id="52" name="Rectangle 149"/>
          <p:cNvSpPr>
            <a:spLocks noChangeArrowheads="1"/>
          </p:cNvSpPr>
          <p:nvPr/>
        </p:nvSpPr>
        <p:spPr bwMode="auto">
          <a:xfrm>
            <a:off x="550863" y="1801813"/>
            <a:ext cx="914400" cy="381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900" dirty="0">
                <a:solidFill>
                  <a:schemeClr val="tx1"/>
                </a:solidFill>
              </a:rPr>
              <a:t>Resource </a:t>
            </a:r>
            <a:br>
              <a:rPr lang="en-GB" sz="900" dirty="0">
                <a:solidFill>
                  <a:schemeClr val="tx1"/>
                </a:solidFill>
              </a:rPr>
            </a:br>
            <a:r>
              <a:rPr lang="en-GB" sz="900" dirty="0">
                <a:solidFill>
                  <a:schemeClr val="tx1"/>
                </a:solidFill>
              </a:rPr>
              <a:t>Manager (MOM)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900" dirty="0">
                <a:solidFill>
                  <a:schemeClr val="tx1"/>
                </a:solidFill>
              </a:rPr>
              <a:t>64 Nodes</a:t>
            </a:r>
          </a:p>
        </p:txBody>
      </p:sp>
      <p:sp>
        <p:nvSpPr>
          <p:cNvPr id="54" name="Rectangle 149"/>
          <p:cNvSpPr>
            <a:spLocks noChangeArrowheads="1"/>
          </p:cNvSpPr>
          <p:nvPr/>
        </p:nvSpPr>
        <p:spPr bwMode="auto">
          <a:xfrm>
            <a:off x="4360611" y="3129061"/>
            <a:ext cx="1371600" cy="5334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 err="1">
                <a:solidFill>
                  <a:srgbClr val="000000"/>
                </a:solidFill>
              </a:rPr>
              <a:t>esLogin</a:t>
            </a:r>
            <a:r>
              <a:rPr lang="en-GB" sz="1100" dirty="0">
                <a:solidFill>
                  <a:srgbClr val="000000"/>
                </a:solidFill>
              </a:rPr>
              <a:t> 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4 Nodes</a:t>
            </a:r>
          </a:p>
        </p:txBody>
      </p:sp>
      <p:sp>
        <p:nvSpPr>
          <p:cNvPr id="55" name="Rectangle 149"/>
          <p:cNvSpPr>
            <a:spLocks noChangeArrowheads="1"/>
          </p:cNvSpPr>
          <p:nvPr/>
        </p:nvSpPr>
        <p:spPr bwMode="auto">
          <a:xfrm>
            <a:off x="4360611" y="3814861"/>
            <a:ext cx="13716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Import/Export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Nodes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5732463" y="5872163"/>
            <a:ext cx="3810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Rectangle 149"/>
          <p:cNvSpPr>
            <a:spLocks noChangeArrowheads="1"/>
          </p:cNvSpPr>
          <p:nvPr/>
        </p:nvSpPr>
        <p:spPr bwMode="auto">
          <a:xfrm>
            <a:off x="4360611" y="4855348"/>
            <a:ext cx="13716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Management Node</a:t>
            </a:r>
          </a:p>
        </p:txBody>
      </p:sp>
      <p:sp>
        <p:nvSpPr>
          <p:cNvPr id="25628" name="TextBox 73"/>
          <p:cNvSpPr txBox="1">
            <a:spLocks noChangeArrowheads="1"/>
          </p:cNvSpPr>
          <p:nvPr/>
        </p:nvSpPr>
        <p:spPr bwMode="auto">
          <a:xfrm>
            <a:off x="3979863" y="5427663"/>
            <a:ext cx="2209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1800">
                <a:solidFill>
                  <a:schemeClr val="bg1"/>
                </a:solidFill>
              </a:rPr>
              <a:t>esServers Cabinets</a:t>
            </a:r>
          </a:p>
        </p:txBody>
      </p:sp>
      <p:sp>
        <p:nvSpPr>
          <p:cNvPr id="75" name="Rectangle 149"/>
          <p:cNvSpPr>
            <a:spLocks noChangeArrowheads="1"/>
          </p:cNvSpPr>
          <p:nvPr/>
        </p:nvSpPr>
        <p:spPr bwMode="auto">
          <a:xfrm>
            <a:off x="4360611" y="4348261"/>
            <a:ext cx="1371600" cy="3582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HPSS Data Mover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Nodes</a:t>
            </a:r>
          </a:p>
        </p:txBody>
      </p:sp>
      <p:sp>
        <p:nvSpPr>
          <p:cNvPr id="76" name="Rectangle 1"/>
          <p:cNvSpPr>
            <a:spLocks noChangeArrowheads="1"/>
          </p:cNvSpPr>
          <p:nvPr/>
        </p:nvSpPr>
        <p:spPr bwMode="auto">
          <a:xfrm>
            <a:off x="5656011" y="1420615"/>
            <a:ext cx="2819400" cy="7620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lIns="94680" tIns="49680" rIns="94680" bIns="4968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>
                <a:solidFill>
                  <a:srgbClr val="000000"/>
                </a:solidFill>
              </a:rPr>
              <a:t>XK7  GPU Nodes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1057 Blades </a:t>
            </a:r>
            <a:r>
              <a:rPr lang="en-GB" sz="1400" dirty="0">
                <a:solidFill>
                  <a:srgbClr val="000000"/>
                </a:solidFill>
              </a:rPr>
              <a:t>– </a:t>
            </a:r>
            <a:r>
              <a:rPr lang="en-GB" sz="1400" dirty="0" smtClean="0">
                <a:solidFill>
                  <a:srgbClr val="000000"/>
                </a:solidFill>
              </a:rPr>
              <a:t>4,228 </a:t>
            </a:r>
            <a:r>
              <a:rPr lang="en-GB" sz="1400" dirty="0">
                <a:solidFill>
                  <a:srgbClr val="000000"/>
                </a:solidFill>
              </a:rPr>
              <a:t>Nodes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400" dirty="0" smtClean="0">
                <a:solidFill>
                  <a:srgbClr val="000000"/>
                </a:solidFill>
              </a:rPr>
              <a:t>33,824 </a:t>
            </a:r>
            <a:r>
              <a:rPr lang="en-GB" sz="1400" dirty="0">
                <a:solidFill>
                  <a:srgbClr val="000000"/>
                </a:solidFill>
              </a:rPr>
              <a:t>FP Cores – </a:t>
            </a:r>
            <a:r>
              <a:rPr lang="en-GB" sz="1400" dirty="0" smtClean="0">
                <a:solidFill>
                  <a:srgbClr val="000000"/>
                </a:solidFill>
              </a:rPr>
              <a:t>4,228 </a:t>
            </a:r>
            <a:r>
              <a:rPr lang="en-GB" sz="1400" dirty="0">
                <a:solidFill>
                  <a:srgbClr val="000000"/>
                </a:solidFill>
              </a:rPr>
              <a:t>GPUs</a:t>
            </a:r>
          </a:p>
        </p:txBody>
      </p:sp>
      <p:sp>
        <p:nvSpPr>
          <p:cNvPr id="213" name="Rectangle 174"/>
          <p:cNvSpPr>
            <a:spLocks noChangeArrowheads="1"/>
          </p:cNvSpPr>
          <p:nvPr/>
        </p:nvSpPr>
        <p:spPr bwMode="auto">
          <a:xfrm>
            <a:off x="7180263" y="4267200"/>
            <a:ext cx="1754187" cy="609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 err="1">
                <a:solidFill>
                  <a:srgbClr val="000000"/>
                </a:solidFill>
              </a:rPr>
              <a:t>Sonexion</a:t>
            </a:r>
            <a:endParaRPr lang="en-GB" sz="1100" dirty="0">
              <a:solidFill>
                <a:srgbClr val="000000"/>
              </a:solidFill>
            </a:endParaRP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25+ usable PB online storage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36 racks</a:t>
            </a:r>
          </a:p>
        </p:txBody>
      </p:sp>
      <p:grpSp>
        <p:nvGrpSpPr>
          <p:cNvPr id="25636" name="Group 216"/>
          <p:cNvGrpSpPr>
            <a:grpSpLocks/>
          </p:cNvGrpSpPr>
          <p:nvPr/>
        </p:nvGrpSpPr>
        <p:grpSpPr bwMode="auto">
          <a:xfrm>
            <a:off x="7486650" y="4800600"/>
            <a:ext cx="1217613" cy="163513"/>
            <a:chOff x="2429240" y="4876800"/>
            <a:chExt cx="1216860" cy="163496"/>
          </a:xfrm>
        </p:grpSpPr>
        <p:grpSp>
          <p:nvGrpSpPr>
            <p:cNvPr id="25704" name="Group 152"/>
            <p:cNvGrpSpPr>
              <a:grpSpLocks/>
            </p:cNvGrpSpPr>
            <p:nvPr/>
          </p:nvGrpSpPr>
          <p:grpSpPr bwMode="auto">
            <a:xfrm>
              <a:off x="2586011" y="4876800"/>
              <a:ext cx="131740" cy="163496"/>
              <a:chOff x="588" y="1373"/>
              <a:chExt cx="100" cy="129"/>
            </a:xfrm>
          </p:grpSpPr>
          <p:sp>
            <p:nvSpPr>
              <p:cNvPr id="25733" name="Rectangle 153"/>
              <p:cNvSpPr>
                <a:spLocks noChangeArrowheads="1"/>
              </p:cNvSpPr>
              <p:nvPr/>
            </p:nvSpPr>
            <p:spPr bwMode="auto">
              <a:xfrm>
                <a:off x="588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34" name="Oval 154"/>
              <p:cNvSpPr>
                <a:spLocks noChangeArrowheads="1"/>
              </p:cNvSpPr>
              <p:nvPr/>
            </p:nvSpPr>
            <p:spPr bwMode="auto">
              <a:xfrm>
                <a:off x="588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35" name="Oval 155"/>
              <p:cNvSpPr>
                <a:spLocks noChangeArrowheads="1"/>
              </p:cNvSpPr>
              <p:nvPr/>
            </p:nvSpPr>
            <p:spPr bwMode="auto">
              <a:xfrm>
                <a:off x="588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5" name="Group 156"/>
            <p:cNvGrpSpPr>
              <a:grpSpLocks/>
            </p:cNvGrpSpPr>
            <p:nvPr/>
          </p:nvGrpSpPr>
          <p:grpSpPr bwMode="auto">
            <a:xfrm>
              <a:off x="2895600" y="4876800"/>
              <a:ext cx="131740" cy="163496"/>
              <a:chOff x="823" y="1373"/>
              <a:chExt cx="100" cy="129"/>
            </a:xfrm>
          </p:grpSpPr>
          <p:sp>
            <p:nvSpPr>
              <p:cNvPr id="25730" name="Rectangle 157"/>
              <p:cNvSpPr>
                <a:spLocks noChangeArrowheads="1"/>
              </p:cNvSpPr>
              <p:nvPr/>
            </p:nvSpPr>
            <p:spPr bwMode="auto">
              <a:xfrm>
                <a:off x="823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31" name="Oval 158"/>
              <p:cNvSpPr>
                <a:spLocks noChangeArrowheads="1"/>
              </p:cNvSpPr>
              <p:nvPr/>
            </p:nvSpPr>
            <p:spPr bwMode="auto">
              <a:xfrm>
                <a:off x="823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32" name="Oval 159"/>
              <p:cNvSpPr>
                <a:spLocks noChangeArrowheads="1"/>
              </p:cNvSpPr>
              <p:nvPr/>
            </p:nvSpPr>
            <p:spPr bwMode="auto">
              <a:xfrm>
                <a:off x="823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6" name="Group 160"/>
            <p:cNvGrpSpPr>
              <a:grpSpLocks/>
            </p:cNvGrpSpPr>
            <p:nvPr/>
          </p:nvGrpSpPr>
          <p:grpSpPr bwMode="auto">
            <a:xfrm>
              <a:off x="2429240" y="4876800"/>
              <a:ext cx="131740" cy="163496"/>
              <a:chOff x="469" y="1373"/>
              <a:chExt cx="100" cy="129"/>
            </a:xfrm>
          </p:grpSpPr>
          <p:sp>
            <p:nvSpPr>
              <p:cNvPr id="25727" name="Rectangle 161"/>
              <p:cNvSpPr>
                <a:spLocks noChangeArrowheads="1"/>
              </p:cNvSpPr>
              <p:nvPr/>
            </p:nvSpPr>
            <p:spPr bwMode="auto">
              <a:xfrm>
                <a:off x="469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8" name="Oval 162"/>
              <p:cNvSpPr>
                <a:spLocks noChangeArrowheads="1"/>
              </p:cNvSpPr>
              <p:nvPr/>
            </p:nvSpPr>
            <p:spPr bwMode="auto">
              <a:xfrm>
                <a:off x="469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9" name="Oval 163"/>
              <p:cNvSpPr>
                <a:spLocks noChangeArrowheads="1"/>
              </p:cNvSpPr>
              <p:nvPr/>
            </p:nvSpPr>
            <p:spPr bwMode="auto">
              <a:xfrm>
                <a:off x="469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7" name="Group 168"/>
            <p:cNvGrpSpPr>
              <a:grpSpLocks/>
            </p:cNvGrpSpPr>
            <p:nvPr/>
          </p:nvGrpSpPr>
          <p:grpSpPr bwMode="auto">
            <a:xfrm>
              <a:off x="2744099" y="4876800"/>
              <a:ext cx="131740" cy="163496"/>
              <a:chOff x="708" y="1373"/>
              <a:chExt cx="100" cy="129"/>
            </a:xfrm>
          </p:grpSpPr>
          <p:sp>
            <p:nvSpPr>
              <p:cNvPr id="25724" name="Rectangle 169"/>
              <p:cNvSpPr>
                <a:spLocks noChangeArrowheads="1"/>
              </p:cNvSpPr>
              <p:nvPr/>
            </p:nvSpPr>
            <p:spPr bwMode="auto">
              <a:xfrm>
                <a:off x="708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5" name="Oval 170"/>
              <p:cNvSpPr>
                <a:spLocks noChangeArrowheads="1"/>
              </p:cNvSpPr>
              <p:nvPr/>
            </p:nvSpPr>
            <p:spPr bwMode="auto">
              <a:xfrm>
                <a:off x="708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6" name="Oval 171"/>
              <p:cNvSpPr>
                <a:spLocks noChangeArrowheads="1"/>
              </p:cNvSpPr>
              <p:nvPr/>
            </p:nvSpPr>
            <p:spPr bwMode="auto">
              <a:xfrm>
                <a:off x="708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8" name="Group 152"/>
            <p:cNvGrpSpPr>
              <a:grpSpLocks/>
            </p:cNvGrpSpPr>
            <p:nvPr/>
          </p:nvGrpSpPr>
          <p:grpSpPr bwMode="auto">
            <a:xfrm>
              <a:off x="3204771" y="4876800"/>
              <a:ext cx="131740" cy="163496"/>
              <a:chOff x="588" y="1373"/>
              <a:chExt cx="100" cy="129"/>
            </a:xfrm>
          </p:grpSpPr>
          <p:sp>
            <p:nvSpPr>
              <p:cNvPr id="25721" name="Rectangle 153"/>
              <p:cNvSpPr>
                <a:spLocks noChangeArrowheads="1"/>
              </p:cNvSpPr>
              <p:nvPr/>
            </p:nvSpPr>
            <p:spPr bwMode="auto">
              <a:xfrm>
                <a:off x="588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2" name="Oval 154"/>
              <p:cNvSpPr>
                <a:spLocks noChangeArrowheads="1"/>
              </p:cNvSpPr>
              <p:nvPr/>
            </p:nvSpPr>
            <p:spPr bwMode="auto">
              <a:xfrm>
                <a:off x="588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3" name="Oval 155"/>
              <p:cNvSpPr>
                <a:spLocks noChangeArrowheads="1"/>
              </p:cNvSpPr>
              <p:nvPr/>
            </p:nvSpPr>
            <p:spPr bwMode="auto">
              <a:xfrm>
                <a:off x="588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09" name="Group 156"/>
            <p:cNvGrpSpPr>
              <a:grpSpLocks/>
            </p:cNvGrpSpPr>
            <p:nvPr/>
          </p:nvGrpSpPr>
          <p:grpSpPr bwMode="auto">
            <a:xfrm>
              <a:off x="3514360" y="4876800"/>
              <a:ext cx="131740" cy="163496"/>
              <a:chOff x="823" y="1373"/>
              <a:chExt cx="100" cy="129"/>
            </a:xfrm>
          </p:grpSpPr>
          <p:sp>
            <p:nvSpPr>
              <p:cNvPr id="25718" name="Rectangle 157"/>
              <p:cNvSpPr>
                <a:spLocks noChangeArrowheads="1"/>
              </p:cNvSpPr>
              <p:nvPr/>
            </p:nvSpPr>
            <p:spPr bwMode="auto">
              <a:xfrm>
                <a:off x="823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9" name="Oval 158"/>
              <p:cNvSpPr>
                <a:spLocks noChangeArrowheads="1"/>
              </p:cNvSpPr>
              <p:nvPr/>
            </p:nvSpPr>
            <p:spPr bwMode="auto">
              <a:xfrm>
                <a:off x="823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20" name="Oval 159"/>
              <p:cNvSpPr>
                <a:spLocks noChangeArrowheads="1"/>
              </p:cNvSpPr>
              <p:nvPr/>
            </p:nvSpPr>
            <p:spPr bwMode="auto">
              <a:xfrm>
                <a:off x="823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10" name="Group 160"/>
            <p:cNvGrpSpPr>
              <a:grpSpLocks/>
            </p:cNvGrpSpPr>
            <p:nvPr/>
          </p:nvGrpSpPr>
          <p:grpSpPr bwMode="auto">
            <a:xfrm>
              <a:off x="3048000" y="4876800"/>
              <a:ext cx="131740" cy="163496"/>
              <a:chOff x="469" y="1373"/>
              <a:chExt cx="100" cy="129"/>
            </a:xfrm>
          </p:grpSpPr>
          <p:sp>
            <p:nvSpPr>
              <p:cNvPr id="25715" name="Rectangle 161"/>
              <p:cNvSpPr>
                <a:spLocks noChangeArrowheads="1"/>
              </p:cNvSpPr>
              <p:nvPr/>
            </p:nvSpPr>
            <p:spPr bwMode="auto">
              <a:xfrm>
                <a:off x="469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6" name="Oval 162"/>
              <p:cNvSpPr>
                <a:spLocks noChangeArrowheads="1"/>
              </p:cNvSpPr>
              <p:nvPr/>
            </p:nvSpPr>
            <p:spPr bwMode="auto">
              <a:xfrm>
                <a:off x="469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7" name="Oval 163"/>
              <p:cNvSpPr>
                <a:spLocks noChangeArrowheads="1"/>
              </p:cNvSpPr>
              <p:nvPr/>
            </p:nvSpPr>
            <p:spPr bwMode="auto">
              <a:xfrm>
                <a:off x="469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  <p:grpSp>
          <p:nvGrpSpPr>
            <p:cNvPr id="25711" name="Group 168"/>
            <p:cNvGrpSpPr>
              <a:grpSpLocks/>
            </p:cNvGrpSpPr>
            <p:nvPr/>
          </p:nvGrpSpPr>
          <p:grpSpPr bwMode="auto">
            <a:xfrm>
              <a:off x="3362859" y="4876800"/>
              <a:ext cx="131740" cy="163496"/>
              <a:chOff x="708" y="1373"/>
              <a:chExt cx="100" cy="129"/>
            </a:xfrm>
          </p:grpSpPr>
          <p:sp>
            <p:nvSpPr>
              <p:cNvPr id="25712" name="Rectangle 169"/>
              <p:cNvSpPr>
                <a:spLocks noChangeArrowheads="1"/>
              </p:cNvSpPr>
              <p:nvPr/>
            </p:nvSpPr>
            <p:spPr bwMode="auto">
              <a:xfrm>
                <a:off x="708" y="1403"/>
                <a:ext cx="100" cy="70"/>
              </a:xfrm>
              <a:prstGeom prst="rect">
                <a:avLst/>
              </a:prstGeom>
              <a:solidFill>
                <a:srgbClr val="99FF33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3" name="Oval 170"/>
              <p:cNvSpPr>
                <a:spLocks noChangeArrowheads="1"/>
              </p:cNvSpPr>
              <p:nvPr/>
            </p:nvSpPr>
            <p:spPr bwMode="auto">
              <a:xfrm>
                <a:off x="708" y="1373"/>
                <a:ext cx="100" cy="55"/>
              </a:xfrm>
              <a:prstGeom prst="ellipse">
                <a:avLst/>
              </a:prstGeom>
              <a:solidFill>
                <a:srgbClr val="0066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  <p:sp>
            <p:nvSpPr>
              <p:cNvPr id="25714" name="Oval 171"/>
              <p:cNvSpPr>
                <a:spLocks noChangeArrowheads="1"/>
              </p:cNvSpPr>
              <p:nvPr/>
            </p:nvSpPr>
            <p:spPr bwMode="auto">
              <a:xfrm>
                <a:off x="708" y="1448"/>
                <a:ext cx="100" cy="54"/>
              </a:xfrm>
              <a:prstGeom prst="ellipse">
                <a:avLst/>
              </a:prstGeom>
              <a:solidFill>
                <a:srgbClr val="00FF00"/>
              </a:solidFill>
              <a:ln w="1836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100"/>
              </a:p>
            </p:txBody>
          </p:sp>
        </p:grpSp>
      </p:grpSp>
      <p:sp>
        <p:nvSpPr>
          <p:cNvPr id="247" name="Rectangle 150"/>
          <p:cNvSpPr>
            <a:spLocks noChangeArrowheads="1"/>
          </p:cNvSpPr>
          <p:nvPr/>
        </p:nvSpPr>
        <p:spPr bwMode="auto">
          <a:xfrm>
            <a:off x="550611" y="2182615"/>
            <a:ext cx="609600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BOOT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2 Nodes</a:t>
            </a:r>
          </a:p>
        </p:txBody>
      </p:sp>
      <p:sp>
        <p:nvSpPr>
          <p:cNvPr id="248" name="Rectangle 150"/>
          <p:cNvSpPr>
            <a:spLocks noChangeArrowheads="1"/>
          </p:cNvSpPr>
          <p:nvPr/>
        </p:nvSpPr>
        <p:spPr bwMode="auto">
          <a:xfrm>
            <a:off x="1160212" y="2182615"/>
            <a:ext cx="609600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SDB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2 Nodes</a:t>
            </a:r>
          </a:p>
        </p:txBody>
      </p:sp>
      <p:sp>
        <p:nvSpPr>
          <p:cNvPr id="249" name="Rectangle 149"/>
          <p:cNvSpPr>
            <a:spLocks noChangeArrowheads="1"/>
          </p:cNvSpPr>
          <p:nvPr/>
        </p:nvSpPr>
        <p:spPr bwMode="auto">
          <a:xfrm>
            <a:off x="2667000" y="2182615"/>
            <a:ext cx="1371600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Network GW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8 Nodes</a:t>
            </a:r>
          </a:p>
        </p:txBody>
      </p:sp>
      <p:sp>
        <p:nvSpPr>
          <p:cNvPr id="250" name="Rectangle 149"/>
          <p:cNvSpPr>
            <a:spLocks noChangeArrowheads="1"/>
          </p:cNvSpPr>
          <p:nvPr/>
        </p:nvSpPr>
        <p:spPr bwMode="auto">
          <a:xfrm>
            <a:off x="4038600" y="2182615"/>
            <a:ext cx="1219199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chemeClr val="tx1"/>
                </a:solidFill>
              </a:rPr>
              <a:t>Unassigned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chemeClr val="tx1"/>
                </a:solidFill>
              </a:rPr>
              <a:t>74 Nodes</a:t>
            </a:r>
          </a:p>
        </p:txBody>
      </p:sp>
      <p:sp>
        <p:nvSpPr>
          <p:cNvPr id="251" name="Rectangle 174"/>
          <p:cNvSpPr>
            <a:spLocks noChangeArrowheads="1"/>
          </p:cNvSpPr>
          <p:nvPr/>
        </p:nvSpPr>
        <p:spPr bwMode="auto">
          <a:xfrm>
            <a:off x="5257799" y="2182615"/>
            <a:ext cx="3217611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LNET Routers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582 Nodes</a:t>
            </a:r>
          </a:p>
        </p:txBody>
      </p:sp>
      <p:sp>
        <p:nvSpPr>
          <p:cNvPr id="262" name="Rectangle 174"/>
          <p:cNvSpPr>
            <a:spLocks noChangeArrowheads="1"/>
          </p:cNvSpPr>
          <p:nvPr/>
        </p:nvSpPr>
        <p:spPr bwMode="auto">
          <a:xfrm>
            <a:off x="7408611" y="3519510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 err="1">
                <a:solidFill>
                  <a:srgbClr val="000000"/>
                </a:solidFill>
              </a:rPr>
              <a:t>InfiniBand</a:t>
            </a:r>
            <a:r>
              <a:rPr lang="en-GB" sz="1100" dirty="0">
                <a:solidFill>
                  <a:srgbClr val="000000"/>
                </a:solidFill>
              </a:rPr>
              <a:t> fabric</a:t>
            </a:r>
          </a:p>
        </p:txBody>
      </p:sp>
      <p:sp>
        <p:nvSpPr>
          <p:cNvPr id="305" name="Rectangle 304"/>
          <p:cNvSpPr/>
          <p:nvPr/>
        </p:nvSpPr>
        <p:spPr>
          <a:xfrm>
            <a:off x="322263" y="3021013"/>
            <a:ext cx="1600200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5656" name="Rectangle 141"/>
          <p:cNvSpPr>
            <a:spLocks noChangeArrowheads="1"/>
          </p:cNvSpPr>
          <p:nvPr/>
        </p:nvSpPr>
        <p:spPr bwMode="auto">
          <a:xfrm>
            <a:off x="422275" y="3427413"/>
            <a:ext cx="695325" cy="22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lnSpc>
                <a:spcPct val="87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800">
                <a:solidFill>
                  <a:srgbClr val="000000"/>
                </a:solidFill>
              </a:rPr>
              <a:t>Boot RAID</a:t>
            </a:r>
          </a:p>
        </p:txBody>
      </p:sp>
      <p:grpSp>
        <p:nvGrpSpPr>
          <p:cNvPr id="25657" name="Group 152"/>
          <p:cNvGrpSpPr>
            <a:grpSpLocks/>
          </p:cNvGrpSpPr>
          <p:nvPr/>
        </p:nvGrpSpPr>
        <p:grpSpPr bwMode="auto">
          <a:xfrm>
            <a:off x="631825" y="3249613"/>
            <a:ext cx="131763" cy="163512"/>
            <a:chOff x="588" y="1373"/>
            <a:chExt cx="100" cy="129"/>
          </a:xfrm>
        </p:grpSpPr>
        <p:sp>
          <p:nvSpPr>
            <p:cNvPr id="25701" name="Rectangle 153"/>
            <p:cNvSpPr>
              <a:spLocks noChangeArrowheads="1"/>
            </p:cNvSpPr>
            <p:nvPr/>
          </p:nvSpPr>
          <p:spPr bwMode="auto">
            <a:xfrm>
              <a:off x="588" y="1403"/>
              <a:ext cx="100" cy="70"/>
            </a:xfrm>
            <a:prstGeom prst="rect">
              <a:avLst/>
            </a:prstGeom>
            <a:solidFill>
              <a:srgbClr val="99FF33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2" name="Oval 154"/>
            <p:cNvSpPr>
              <a:spLocks noChangeArrowheads="1"/>
            </p:cNvSpPr>
            <p:nvPr/>
          </p:nvSpPr>
          <p:spPr bwMode="auto">
            <a:xfrm>
              <a:off x="588" y="1373"/>
              <a:ext cx="100" cy="55"/>
            </a:xfrm>
            <a:prstGeom prst="ellipse">
              <a:avLst/>
            </a:prstGeom>
            <a:solidFill>
              <a:srgbClr val="0066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3" name="Oval 155"/>
            <p:cNvSpPr>
              <a:spLocks noChangeArrowheads="1"/>
            </p:cNvSpPr>
            <p:nvPr/>
          </p:nvSpPr>
          <p:spPr bwMode="auto">
            <a:xfrm>
              <a:off x="588" y="1448"/>
              <a:ext cx="100" cy="54"/>
            </a:xfrm>
            <a:prstGeom prst="ellipse">
              <a:avLst/>
            </a:prstGeom>
            <a:solidFill>
              <a:srgbClr val="00FF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58" name="Group 156"/>
          <p:cNvGrpSpPr>
            <a:grpSpLocks/>
          </p:cNvGrpSpPr>
          <p:nvPr/>
        </p:nvGrpSpPr>
        <p:grpSpPr bwMode="auto">
          <a:xfrm>
            <a:off x="941388" y="3249613"/>
            <a:ext cx="131762" cy="163512"/>
            <a:chOff x="823" y="1373"/>
            <a:chExt cx="100" cy="129"/>
          </a:xfrm>
        </p:grpSpPr>
        <p:sp>
          <p:nvSpPr>
            <p:cNvPr id="25698" name="Rectangle 157"/>
            <p:cNvSpPr>
              <a:spLocks noChangeArrowheads="1"/>
            </p:cNvSpPr>
            <p:nvPr/>
          </p:nvSpPr>
          <p:spPr bwMode="auto">
            <a:xfrm>
              <a:off x="823" y="1403"/>
              <a:ext cx="100" cy="70"/>
            </a:xfrm>
            <a:prstGeom prst="rect">
              <a:avLst/>
            </a:prstGeom>
            <a:solidFill>
              <a:srgbClr val="99FF33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9" name="Oval 158"/>
            <p:cNvSpPr>
              <a:spLocks noChangeArrowheads="1"/>
            </p:cNvSpPr>
            <p:nvPr/>
          </p:nvSpPr>
          <p:spPr bwMode="auto">
            <a:xfrm>
              <a:off x="823" y="1373"/>
              <a:ext cx="100" cy="55"/>
            </a:xfrm>
            <a:prstGeom prst="ellipse">
              <a:avLst/>
            </a:prstGeom>
            <a:solidFill>
              <a:srgbClr val="0066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700" name="Oval 159"/>
            <p:cNvSpPr>
              <a:spLocks noChangeArrowheads="1"/>
            </p:cNvSpPr>
            <p:nvPr/>
          </p:nvSpPr>
          <p:spPr bwMode="auto">
            <a:xfrm>
              <a:off x="823" y="1448"/>
              <a:ext cx="100" cy="54"/>
            </a:xfrm>
            <a:prstGeom prst="ellipse">
              <a:avLst/>
            </a:prstGeom>
            <a:solidFill>
              <a:srgbClr val="00FF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59" name="Group 160"/>
          <p:cNvGrpSpPr>
            <a:grpSpLocks/>
          </p:cNvGrpSpPr>
          <p:nvPr/>
        </p:nvGrpSpPr>
        <p:grpSpPr bwMode="auto">
          <a:xfrm>
            <a:off x="474663" y="3249613"/>
            <a:ext cx="131762" cy="163512"/>
            <a:chOff x="469" y="1373"/>
            <a:chExt cx="100" cy="129"/>
          </a:xfrm>
        </p:grpSpPr>
        <p:sp>
          <p:nvSpPr>
            <p:cNvPr id="25695" name="Rectangle 161"/>
            <p:cNvSpPr>
              <a:spLocks noChangeArrowheads="1"/>
            </p:cNvSpPr>
            <p:nvPr/>
          </p:nvSpPr>
          <p:spPr bwMode="auto">
            <a:xfrm>
              <a:off x="469" y="1403"/>
              <a:ext cx="100" cy="70"/>
            </a:xfrm>
            <a:prstGeom prst="rect">
              <a:avLst/>
            </a:prstGeom>
            <a:solidFill>
              <a:srgbClr val="99FF33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6" name="Oval 162"/>
            <p:cNvSpPr>
              <a:spLocks noChangeArrowheads="1"/>
            </p:cNvSpPr>
            <p:nvPr/>
          </p:nvSpPr>
          <p:spPr bwMode="auto">
            <a:xfrm>
              <a:off x="469" y="1373"/>
              <a:ext cx="100" cy="55"/>
            </a:xfrm>
            <a:prstGeom prst="ellipse">
              <a:avLst/>
            </a:prstGeom>
            <a:solidFill>
              <a:srgbClr val="0066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7" name="Oval 163"/>
            <p:cNvSpPr>
              <a:spLocks noChangeArrowheads="1"/>
            </p:cNvSpPr>
            <p:nvPr/>
          </p:nvSpPr>
          <p:spPr bwMode="auto">
            <a:xfrm>
              <a:off x="469" y="1448"/>
              <a:ext cx="100" cy="54"/>
            </a:xfrm>
            <a:prstGeom prst="ellipse">
              <a:avLst/>
            </a:prstGeom>
            <a:solidFill>
              <a:srgbClr val="00FF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60" name="Group 168"/>
          <p:cNvGrpSpPr>
            <a:grpSpLocks/>
          </p:cNvGrpSpPr>
          <p:nvPr/>
        </p:nvGrpSpPr>
        <p:grpSpPr bwMode="auto">
          <a:xfrm>
            <a:off x="788988" y="3249613"/>
            <a:ext cx="131762" cy="163512"/>
            <a:chOff x="708" y="1373"/>
            <a:chExt cx="100" cy="129"/>
          </a:xfrm>
        </p:grpSpPr>
        <p:sp>
          <p:nvSpPr>
            <p:cNvPr id="25692" name="Rectangle 169"/>
            <p:cNvSpPr>
              <a:spLocks noChangeArrowheads="1"/>
            </p:cNvSpPr>
            <p:nvPr/>
          </p:nvSpPr>
          <p:spPr bwMode="auto">
            <a:xfrm>
              <a:off x="708" y="1403"/>
              <a:ext cx="100" cy="70"/>
            </a:xfrm>
            <a:prstGeom prst="rect">
              <a:avLst/>
            </a:prstGeom>
            <a:solidFill>
              <a:srgbClr val="99FF33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3" name="Oval 170"/>
            <p:cNvSpPr>
              <a:spLocks noChangeArrowheads="1"/>
            </p:cNvSpPr>
            <p:nvPr/>
          </p:nvSpPr>
          <p:spPr bwMode="auto">
            <a:xfrm>
              <a:off x="708" y="1373"/>
              <a:ext cx="100" cy="55"/>
            </a:xfrm>
            <a:prstGeom prst="ellipse">
              <a:avLst/>
            </a:prstGeom>
            <a:solidFill>
              <a:srgbClr val="0066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94" name="Oval 171"/>
            <p:cNvSpPr>
              <a:spLocks noChangeArrowheads="1"/>
            </p:cNvSpPr>
            <p:nvPr/>
          </p:nvSpPr>
          <p:spPr bwMode="auto">
            <a:xfrm>
              <a:off x="708" y="1448"/>
              <a:ext cx="100" cy="54"/>
            </a:xfrm>
            <a:prstGeom prst="ellipse">
              <a:avLst/>
            </a:prstGeom>
            <a:solidFill>
              <a:srgbClr val="00FF00"/>
            </a:solidFill>
            <a:ln w="1836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61" name="Rectangle 172"/>
          <p:cNvSpPr>
            <a:spLocks noChangeArrowheads="1"/>
          </p:cNvSpPr>
          <p:nvPr/>
        </p:nvSpPr>
        <p:spPr bwMode="auto">
          <a:xfrm>
            <a:off x="422275" y="3198813"/>
            <a:ext cx="687388" cy="404812"/>
          </a:xfrm>
          <a:prstGeom prst="rect">
            <a:avLst/>
          </a:prstGeom>
          <a:noFill/>
          <a:ln w="18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62" name="TextBox 323"/>
          <p:cNvSpPr txBox="1">
            <a:spLocks noChangeArrowheads="1"/>
          </p:cNvSpPr>
          <p:nvPr/>
        </p:nvSpPr>
        <p:spPr bwMode="auto">
          <a:xfrm>
            <a:off x="407988" y="3630613"/>
            <a:ext cx="12207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chemeClr val="bg1"/>
                </a:solidFill>
              </a:rPr>
              <a:t>Boot Cabinet</a:t>
            </a:r>
          </a:p>
        </p:txBody>
      </p:sp>
      <p:cxnSp>
        <p:nvCxnSpPr>
          <p:cNvPr id="325" name="Straight Connector 324"/>
          <p:cNvCxnSpPr/>
          <p:nvPr/>
        </p:nvCxnSpPr>
        <p:spPr>
          <a:xfrm>
            <a:off x="855663" y="2944813"/>
            <a:ext cx="685800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9" name="Rectangle 150"/>
          <p:cNvSpPr>
            <a:spLocks noChangeArrowheads="1"/>
          </p:cNvSpPr>
          <p:nvPr/>
        </p:nvSpPr>
        <p:spPr bwMode="auto">
          <a:xfrm>
            <a:off x="1236411" y="3173215"/>
            <a:ext cx="609600" cy="433388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SMW </a:t>
            </a:r>
          </a:p>
        </p:txBody>
      </p:sp>
      <p:sp>
        <p:nvSpPr>
          <p:cNvPr id="341" name="Rectangle 174"/>
          <p:cNvSpPr>
            <a:spLocks noChangeArrowheads="1"/>
          </p:cNvSpPr>
          <p:nvPr/>
        </p:nvSpPr>
        <p:spPr bwMode="auto">
          <a:xfrm>
            <a:off x="1846011" y="4326897"/>
            <a:ext cx="1219200" cy="381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10/40/100 Gb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Ethernet Switch</a:t>
            </a:r>
          </a:p>
        </p:txBody>
      </p:sp>
      <p:sp>
        <p:nvSpPr>
          <p:cNvPr id="25670" name="TextBox 341"/>
          <p:cNvSpPr txBox="1">
            <a:spLocks noChangeArrowheads="1"/>
          </p:cNvSpPr>
          <p:nvPr/>
        </p:nvSpPr>
        <p:spPr bwMode="auto">
          <a:xfrm>
            <a:off x="606425" y="1001713"/>
            <a:ext cx="2344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Gemini Fabric (HSN)</a:t>
            </a:r>
          </a:p>
        </p:txBody>
      </p:sp>
      <p:cxnSp>
        <p:nvCxnSpPr>
          <p:cNvPr id="344" name="Elbow Connector 343"/>
          <p:cNvCxnSpPr/>
          <p:nvPr/>
        </p:nvCxnSpPr>
        <p:spPr>
          <a:xfrm rot="10800000" flipV="1">
            <a:off x="3065463" y="3395663"/>
            <a:ext cx="1295400" cy="112236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7" name="Elbow Connector 346"/>
          <p:cNvCxnSpPr/>
          <p:nvPr/>
        </p:nvCxnSpPr>
        <p:spPr>
          <a:xfrm rot="5400000" flipH="1" flipV="1">
            <a:off x="2060576" y="3035300"/>
            <a:ext cx="1687512" cy="896937"/>
          </a:xfrm>
          <a:prstGeom prst="bentConnector3">
            <a:avLst>
              <a:gd name="adj1" fmla="val 66898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3" name="Rectangle 149"/>
          <p:cNvSpPr>
            <a:spLocks noChangeArrowheads="1"/>
          </p:cNvSpPr>
          <p:nvPr/>
        </p:nvSpPr>
        <p:spPr bwMode="auto">
          <a:xfrm>
            <a:off x="1790666" y="2182615"/>
            <a:ext cx="876334" cy="45720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lIns="94320" tIns="49320" rIns="94320" bIns="4932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RSIP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200" dirty="0">
                <a:solidFill>
                  <a:srgbClr val="000000"/>
                </a:solidFill>
              </a:rPr>
              <a:t>12Nodes</a:t>
            </a:r>
          </a:p>
        </p:txBody>
      </p:sp>
      <p:cxnSp>
        <p:nvCxnSpPr>
          <p:cNvPr id="355" name="Elbow Connector 354"/>
          <p:cNvCxnSpPr/>
          <p:nvPr/>
        </p:nvCxnSpPr>
        <p:spPr>
          <a:xfrm rot="16200000" flipH="1">
            <a:off x="7002463" y="2503488"/>
            <a:ext cx="879475" cy="11525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9" name="Elbow Connector 358"/>
          <p:cNvCxnSpPr/>
          <p:nvPr/>
        </p:nvCxnSpPr>
        <p:spPr>
          <a:xfrm rot="10800000" flipV="1">
            <a:off x="5732463" y="3709988"/>
            <a:ext cx="1676400" cy="29527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3" name="Elbow Connector 362"/>
          <p:cNvCxnSpPr>
            <a:endCxn id="213" idx="0"/>
          </p:cNvCxnSpPr>
          <p:nvPr/>
        </p:nvCxnSpPr>
        <p:spPr>
          <a:xfrm rot="16200000" flipH="1">
            <a:off x="7778751" y="3987800"/>
            <a:ext cx="519112" cy="3968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1" name="Elbow Connector 370"/>
          <p:cNvCxnSpPr/>
          <p:nvPr/>
        </p:nvCxnSpPr>
        <p:spPr>
          <a:xfrm rot="10800000">
            <a:off x="3065463" y="4518025"/>
            <a:ext cx="1295400" cy="95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4" name="Elbow Connector 373"/>
          <p:cNvCxnSpPr/>
          <p:nvPr/>
        </p:nvCxnSpPr>
        <p:spPr>
          <a:xfrm rot="10800000" flipV="1">
            <a:off x="3065463" y="4005263"/>
            <a:ext cx="1295400" cy="512762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0" name="Elbow Connector 379"/>
          <p:cNvCxnSpPr/>
          <p:nvPr/>
        </p:nvCxnSpPr>
        <p:spPr>
          <a:xfrm>
            <a:off x="5732463" y="3395663"/>
            <a:ext cx="1676400" cy="314325"/>
          </a:xfrm>
          <a:prstGeom prst="bent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3" name="Oval 382"/>
          <p:cNvSpPr/>
          <p:nvPr/>
        </p:nvSpPr>
        <p:spPr>
          <a:xfrm>
            <a:off x="1414463" y="5230813"/>
            <a:ext cx="2090737" cy="80327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/>
              <a:t>NCSAnet</a:t>
            </a:r>
            <a:endParaRPr lang="en-US" dirty="0"/>
          </a:p>
        </p:txBody>
      </p:sp>
      <p:cxnSp>
        <p:nvCxnSpPr>
          <p:cNvPr id="385" name="Elbow Connector 384"/>
          <p:cNvCxnSpPr/>
          <p:nvPr/>
        </p:nvCxnSpPr>
        <p:spPr>
          <a:xfrm rot="16200000" flipH="1">
            <a:off x="1498601" y="3370262"/>
            <a:ext cx="1687512" cy="22701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Elbow Connector 393"/>
          <p:cNvCxnSpPr>
            <a:endCxn id="383" idx="0"/>
          </p:cNvCxnSpPr>
          <p:nvPr/>
        </p:nvCxnSpPr>
        <p:spPr>
          <a:xfrm rot="16200000" flipH="1">
            <a:off x="2196307" y="4968081"/>
            <a:ext cx="522288" cy="3175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2" name="Rectangle 401"/>
          <p:cNvSpPr/>
          <p:nvPr/>
        </p:nvSpPr>
        <p:spPr>
          <a:xfrm>
            <a:off x="7197725" y="5211763"/>
            <a:ext cx="1736725" cy="660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03" name="Rectangle 174"/>
          <p:cNvSpPr>
            <a:spLocks noChangeArrowheads="1"/>
          </p:cNvSpPr>
          <p:nvPr/>
        </p:nvSpPr>
        <p:spPr bwMode="auto">
          <a:xfrm>
            <a:off x="7359650" y="5348288"/>
            <a:ext cx="1447800" cy="392112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lIns="94320" tIns="49320" rIns="94320" bIns="49320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Near-Line Storage</a:t>
            </a:r>
          </a:p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1100" dirty="0">
                <a:solidFill>
                  <a:srgbClr val="000000"/>
                </a:solidFill>
              </a:rPr>
              <a:t>2</a:t>
            </a:r>
            <a:r>
              <a:rPr lang="en-GB" sz="1100" dirty="0" smtClean="0">
                <a:solidFill>
                  <a:srgbClr val="000000"/>
                </a:solidFill>
              </a:rPr>
              <a:t>00</a:t>
            </a:r>
            <a:r>
              <a:rPr lang="en-GB" sz="1100" dirty="0">
                <a:solidFill>
                  <a:srgbClr val="000000"/>
                </a:solidFill>
              </a:rPr>
              <a:t>+ usable PB</a:t>
            </a:r>
          </a:p>
        </p:txBody>
      </p:sp>
      <p:cxnSp>
        <p:nvCxnSpPr>
          <p:cNvPr id="442" name="Elbow Connector 441"/>
          <p:cNvCxnSpPr>
            <a:endCxn id="402" idx="1"/>
          </p:cNvCxnSpPr>
          <p:nvPr/>
        </p:nvCxnSpPr>
        <p:spPr>
          <a:xfrm>
            <a:off x="5732463" y="4527550"/>
            <a:ext cx="1465262" cy="1014413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3505200" y="5948363"/>
            <a:ext cx="5486400" cy="528637"/>
          </a:xfrm>
          <a:prstGeom prst="rect">
            <a:avLst/>
          </a:prstGeom>
          <a:gradFill flip="none" rotWithShape="1">
            <a:gsLst>
              <a:gs pos="0">
                <a:schemeClr val="accent6">
                  <a:tint val="100000"/>
                  <a:shade val="100000"/>
                  <a:satMod val="130000"/>
                  <a:alpha val="67000"/>
                </a:schemeClr>
              </a:gs>
              <a:gs pos="100000">
                <a:schemeClr val="accent6">
                  <a:tint val="50000"/>
                  <a:shade val="100000"/>
                  <a:satMod val="350000"/>
                  <a:alpha val="67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/>
              <a:t>Supporting systems: LDAP, RSA, Portal, JIRA, Globus CA, Bro, test systems, Accounts/</a:t>
            </a:r>
            <a:r>
              <a:rPr lang="en-US" sz="1800" dirty="0" smtClean="0"/>
              <a:t>Allocations, </a:t>
            </a:r>
            <a:r>
              <a:rPr lang="en-US" sz="1800" dirty="0"/>
              <a:t>Wiki</a:t>
            </a:r>
          </a:p>
        </p:txBody>
      </p:sp>
      <p:sp>
        <p:nvSpPr>
          <p:cNvPr id="112" name="Block Arc 111"/>
          <p:cNvSpPr/>
          <p:nvPr/>
        </p:nvSpPr>
        <p:spPr>
          <a:xfrm>
            <a:off x="1143000" y="4876800"/>
            <a:ext cx="2595563" cy="773113"/>
          </a:xfrm>
          <a:prstGeom prst="blockArc">
            <a:avLst/>
          </a:prstGeom>
          <a:solidFill>
            <a:srgbClr val="660066">
              <a:alpha val="31000"/>
            </a:srgbClr>
          </a:solidFill>
          <a:ln>
            <a:solidFill>
              <a:srgbClr val="660066">
                <a:alpha val="31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chemeClr val="tx1"/>
                </a:solidFill>
              </a:rPr>
              <a:t>Cyber Protection IDPS</a:t>
            </a:r>
          </a:p>
        </p:txBody>
      </p:sp>
      <p:sp>
        <p:nvSpPr>
          <p:cNvPr id="25690" name="TextBox 16"/>
          <p:cNvSpPr txBox="1">
            <a:spLocks noChangeArrowheads="1"/>
          </p:cNvSpPr>
          <p:nvPr/>
        </p:nvSpPr>
        <p:spPr bwMode="auto">
          <a:xfrm>
            <a:off x="177800" y="5954713"/>
            <a:ext cx="81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NPCF</a:t>
            </a:r>
          </a:p>
        </p:txBody>
      </p:sp>
      <p:sp>
        <p:nvSpPr>
          <p:cNvPr id="25691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 smtClean="0">
                <a:solidFill>
                  <a:schemeClr val="bg1"/>
                </a:solidFill>
              </a:rPr>
              <a:t>HPC Systems Professionals Workshop 2016</a:t>
            </a:r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55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Separate user and administrative login points</a:t>
            </a:r>
          </a:p>
          <a:p>
            <a:r>
              <a:rPr lang="en-US" sz="2400" dirty="0" smtClean="0"/>
              <a:t>Eliminate privilege escalation on user accessible hosts</a:t>
            </a:r>
          </a:p>
          <a:p>
            <a:r>
              <a:rPr lang="en-US" sz="2400" dirty="0" smtClean="0"/>
              <a:t>Limit administrative access to originate on a small number of administrative hosts</a:t>
            </a:r>
          </a:p>
          <a:p>
            <a:pPr lvl="1"/>
            <a:r>
              <a:rPr lang="en-US" sz="2400" dirty="0" smtClean="0"/>
              <a:t>Administrative access must be one way!</a:t>
            </a:r>
          </a:p>
          <a:p>
            <a:r>
              <a:rPr lang="en-US" sz="2400" dirty="0" smtClean="0"/>
              <a:t>Layout and get buy in on a policy for critical security issues!</a:t>
            </a:r>
          </a:p>
          <a:p>
            <a:pPr lvl="1"/>
            <a:r>
              <a:rPr lang="en-US" sz="2400" dirty="0" smtClean="0"/>
              <a:t>On Blue Waters user exploitable privilege escalation issues warrant emergency maintenance and possible user immediate lockout.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11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Authentication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Historically compromised passwords have been the top vector for intrusions on NCSA HPC systems.</a:t>
            </a:r>
          </a:p>
          <a:p>
            <a:pPr lvl="1"/>
            <a:r>
              <a:rPr lang="en-US" sz="2400" dirty="0" smtClean="0"/>
              <a:t>If using passwords make sure you have a reasonable policy and that default passwords are not used or are expired quickly.</a:t>
            </a:r>
          </a:p>
          <a:p>
            <a:r>
              <a:rPr lang="en-US" sz="2400" dirty="0" smtClean="0"/>
              <a:t>For Blue Waters two-factor One Time Passwords were specified for both admin and user access.</a:t>
            </a:r>
          </a:p>
          <a:p>
            <a:pPr lvl="1"/>
            <a:r>
              <a:rPr lang="en-US" sz="2400" dirty="0" smtClean="0"/>
              <a:t>Largely solves the compromised account problem, but does add cost and significant overhead.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420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NCSA operates a very high-bandwidth open network environment</a:t>
            </a:r>
          </a:p>
          <a:p>
            <a:pPr lvl="1"/>
            <a:r>
              <a:rPr lang="en-US" sz="2400" dirty="0" smtClean="0"/>
              <a:t>Currently 370 </a:t>
            </a:r>
            <a:r>
              <a:rPr lang="en-US" sz="2400" dirty="0" err="1" smtClean="0"/>
              <a:t>Gbps</a:t>
            </a:r>
            <a:endParaRPr lang="en-US" sz="2400" dirty="0" smtClean="0"/>
          </a:p>
          <a:p>
            <a:pPr lvl="1"/>
            <a:r>
              <a:rPr lang="en-US" sz="2400" dirty="0" smtClean="0"/>
              <a:t>No firewalls </a:t>
            </a:r>
            <a:r>
              <a:rPr lang="mr-IN" sz="2400" dirty="0" smtClean="0"/>
              <a:t>–</a:t>
            </a:r>
            <a:r>
              <a:rPr lang="en-US" sz="2400" dirty="0" smtClean="0"/>
              <a:t> active intrusion detection using Bro</a:t>
            </a:r>
          </a:p>
          <a:p>
            <a:r>
              <a:rPr lang="en-US" sz="2400" dirty="0" smtClean="0"/>
              <a:t>Even on a firewalled network administrative hosts should be isolated from user networks.</a:t>
            </a:r>
          </a:p>
          <a:p>
            <a:pPr lvl="1"/>
            <a:r>
              <a:rPr lang="en-US" sz="2400" dirty="0" smtClean="0"/>
              <a:t>Blue Waters has four separate administrative domains!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820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Network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546" y="1600200"/>
            <a:ext cx="679250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3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Bastion Hosts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400" dirty="0"/>
              <a:t>The Blue Waters </a:t>
            </a:r>
            <a:r>
              <a:rPr lang="en-US" sz="2400" dirty="0" smtClean="0"/>
              <a:t>bastion hosts </a:t>
            </a:r>
            <a:r>
              <a:rPr lang="x-none" sz="2400" dirty="0" smtClean="0"/>
              <a:t>provide </a:t>
            </a:r>
            <a:r>
              <a:rPr lang="x-none" sz="2400" dirty="0"/>
              <a:t>(the only) login route to the multiple administrative domains.</a:t>
            </a:r>
            <a:endParaRPr lang="en-US" sz="2400" dirty="0"/>
          </a:p>
          <a:p>
            <a:pPr lvl="1"/>
            <a:r>
              <a:rPr lang="x-none" sz="2400" dirty="0"/>
              <a:t>Admins login using their regular accounts and OTP</a:t>
            </a:r>
            <a:endParaRPr lang="en-US" sz="2400" dirty="0"/>
          </a:p>
          <a:p>
            <a:pPr lvl="1"/>
            <a:r>
              <a:rPr lang="x-none" sz="2400" dirty="0"/>
              <a:t>Host based access used internally to the administrative servers – restricted through LDAP groups.</a:t>
            </a:r>
            <a:endParaRPr lang="en-US" sz="2400" dirty="0"/>
          </a:p>
          <a:p>
            <a:pPr lvl="1"/>
            <a:r>
              <a:rPr lang="x-none" sz="2400" dirty="0"/>
              <a:t>sudo used to escalate privs on the admin servers, also restricted by LDAP groups</a:t>
            </a:r>
            <a:endParaRPr lang="en-US" sz="2400" dirty="0"/>
          </a:p>
          <a:p>
            <a:r>
              <a:rPr lang="x-none" sz="2400" dirty="0"/>
              <a:t>pfsense firewalls do allow very limited </a:t>
            </a:r>
            <a:r>
              <a:rPr lang="en-US" sz="2400" dirty="0" smtClean="0"/>
              <a:t>egress</a:t>
            </a:r>
            <a:r>
              <a:rPr lang="x-none" sz="2400" dirty="0" smtClean="0"/>
              <a:t> </a:t>
            </a:r>
            <a:r>
              <a:rPr lang="x-none" sz="2400" dirty="0"/>
              <a:t>to allow “normal” software update tools to function.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70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Administrative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x-none" sz="2400"/>
              <a:t>Escalation is only allowed on the administrative hosts.</a:t>
            </a:r>
            <a:endParaRPr lang="en-US" sz="2400" dirty="0"/>
          </a:p>
          <a:p>
            <a:r>
              <a:rPr lang="x-none" sz="2400"/>
              <a:t>From there </a:t>
            </a:r>
            <a:r>
              <a:rPr lang="x-none" sz="2400" smtClean="0"/>
              <a:t>keybased </a:t>
            </a:r>
            <a:r>
              <a:rPr lang="x-none" sz="2400"/>
              <a:t>access for root is used within that administrative domain.</a:t>
            </a:r>
            <a:endParaRPr lang="en-US" sz="2400" dirty="0"/>
          </a:p>
          <a:p>
            <a:pPr lvl="1"/>
            <a:r>
              <a:rPr lang="x-none" sz="2400"/>
              <a:t>One-way access. Administrative hosts do not allow user or admin access from a user accessible host, and bastions do not allow reverse path from administrative hosts </a:t>
            </a:r>
            <a:endParaRPr lang="en-US" sz="2400" dirty="0"/>
          </a:p>
          <a:p>
            <a:r>
              <a:rPr lang="x-none" sz="2400"/>
              <a:t>Root can not cross administrative domains.</a:t>
            </a:r>
            <a:endParaRPr lang="en-US" sz="2400" dirty="0"/>
          </a:p>
          <a:p>
            <a:pPr lvl="1"/>
            <a:r>
              <a:rPr lang="x-none" sz="2400"/>
              <a:t>Allows granting admin rights on a subset of the overall system.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HPC Systems Professionals Workshop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05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78103</TotalTime>
  <Words>1381</Words>
  <Application>Microsoft Macintosh PowerPoint</Application>
  <PresentationFormat>On-screen Show (4:3)</PresentationFormat>
  <Paragraphs>165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Century Gothic</vt:lpstr>
      <vt:lpstr>ＭＳ Ｐゴシック</vt:lpstr>
      <vt:lpstr>Optima</vt:lpstr>
      <vt:lpstr>Arial</vt:lpstr>
      <vt:lpstr>Office Theme</vt:lpstr>
      <vt:lpstr>Account Management on a Large-Scale HPC Resource</vt:lpstr>
      <vt:lpstr>Blue Waters Computing System</vt:lpstr>
      <vt:lpstr>PowerPoint Presentation</vt:lpstr>
      <vt:lpstr>Security Strategy</vt:lpstr>
      <vt:lpstr>Authentication</vt:lpstr>
      <vt:lpstr>Network Design</vt:lpstr>
      <vt:lpstr>Logical Network Design</vt:lpstr>
      <vt:lpstr>Bastion Hosts</vt:lpstr>
      <vt:lpstr>Administrative Access</vt:lpstr>
      <vt:lpstr>User Access Management</vt:lpstr>
      <vt:lpstr>Account and Group Management</vt:lpstr>
      <vt:lpstr>Extending LDAP</vt:lpstr>
      <vt:lpstr>Account/Project removal</vt:lpstr>
      <vt:lpstr>Education/Training Projects</vt:lpstr>
      <vt:lpstr>Conclusions</vt:lpstr>
      <vt:lpstr>Questions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Account Management on a Large-Scale HPC Resource</dc:title>
  <dc:creator/>
  <cp:lastModifiedBy>Bode, Brett</cp:lastModifiedBy>
  <cp:revision>564</cp:revision>
  <cp:lastPrinted>2015-08-28T14:57:54Z</cp:lastPrinted>
  <dcterms:created xsi:type="dcterms:W3CDTF">2011-11-18T16:58:41Z</dcterms:created>
  <dcterms:modified xsi:type="dcterms:W3CDTF">2016-11-14T18:19:04Z</dcterms:modified>
</cp:coreProperties>
</file>